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3" r:id="rId5"/>
    <p:sldId id="264" r:id="rId6"/>
    <p:sldId id="258" r:id="rId7"/>
    <p:sldId id="265" r:id="rId8"/>
    <p:sldId id="259" r:id="rId9"/>
    <p:sldId id="266" r:id="rId10"/>
    <p:sldId id="257" r:id="rId11"/>
    <p:sldId id="26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155" d="100"/>
          <a:sy n="155" d="100"/>
        </p:scale>
        <p:origin x="16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8D6F2B-AD30-421F-8B38-B65995EF42B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B6672F4-DDBE-4F23-94AA-A0C64CB87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7CA312E-3907-404B-86E5-E6E1D3103BFC}"/>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5" name="Platshållare för sidfot 4">
            <a:extLst>
              <a:ext uri="{FF2B5EF4-FFF2-40B4-BE49-F238E27FC236}">
                <a16:creationId xmlns:a16="http://schemas.microsoft.com/office/drawing/2014/main" id="{4CE8CCCB-6DB5-438F-B8ED-C3114B4506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9BF1840-0E54-475A-85F4-F9762C621FE6}"/>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77037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CACFCA-CAB4-4622-9E38-AB15C9D0429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D07CC2-17D0-46C7-BC0D-1E94F2E9D3B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4A94665-B357-4985-8148-02BDDAC387EC}"/>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5" name="Platshållare för sidfot 4">
            <a:extLst>
              <a:ext uri="{FF2B5EF4-FFF2-40B4-BE49-F238E27FC236}">
                <a16:creationId xmlns:a16="http://schemas.microsoft.com/office/drawing/2014/main" id="{B9FB23B6-3292-4B26-B90F-71943C76AF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D41A2E8-6F6D-49E2-B794-6A57F0103158}"/>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99313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CB40535-A799-42EB-AA7E-8D32BDE9CCB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78E94E-3967-408D-A068-A8BFA444428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0866325-1AD2-4F18-9DE8-4C33D00C85E8}"/>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5" name="Platshållare för sidfot 4">
            <a:extLst>
              <a:ext uri="{FF2B5EF4-FFF2-40B4-BE49-F238E27FC236}">
                <a16:creationId xmlns:a16="http://schemas.microsoft.com/office/drawing/2014/main" id="{DA8B513B-0C2E-4E0F-BDF0-86C2BF939A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DA5EBAF-CA3C-48CB-8018-A2AFC1E55A10}"/>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49877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1CBD7D-870C-4F66-A375-BC9E4934B4D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84AC25A-787A-446A-A661-F8ECBBCEE16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F8340CA-039C-49A0-A319-43C15C7557F5}"/>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5" name="Platshållare för sidfot 4">
            <a:extLst>
              <a:ext uri="{FF2B5EF4-FFF2-40B4-BE49-F238E27FC236}">
                <a16:creationId xmlns:a16="http://schemas.microsoft.com/office/drawing/2014/main" id="{C3BB66E2-BE29-4C06-97B6-7F6BDE63EC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1591DE6-41C4-47BB-B2C6-884A6359BD2E}"/>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05541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F4B4F0-D8F8-4394-A59E-7F559A42411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658050C-CBB1-49A3-932A-6484069B2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0BE66E6-0E37-445F-AB6A-D74B9FFE127D}"/>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5" name="Platshållare för sidfot 4">
            <a:extLst>
              <a:ext uri="{FF2B5EF4-FFF2-40B4-BE49-F238E27FC236}">
                <a16:creationId xmlns:a16="http://schemas.microsoft.com/office/drawing/2014/main" id="{3FF036AD-F912-4E1F-B6AE-7B1B243F7DE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DE7E742-2680-4B05-B7AD-4E3ED78C12B0}"/>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95268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260510-6722-42B1-931E-C1D1FAB0E38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13DE78F-F761-45FD-B0FE-A2B378A0C4F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AE8A298-8E52-4A46-B4A0-589AFF45563F}"/>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B88664A-EE66-40AB-9D52-55B5360741D7}"/>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6" name="Platshållare för sidfot 5">
            <a:extLst>
              <a:ext uri="{FF2B5EF4-FFF2-40B4-BE49-F238E27FC236}">
                <a16:creationId xmlns:a16="http://schemas.microsoft.com/office/drawing/2014/main" id="{E65B7D4E-0B44-4026-B280-589C5FB523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31D69B-A89E-469F-8B7F-3F562A63497B}"/>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16623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47F82-6047-4639-8168-1E04BE622BD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6C71BE6-6A2B-4881-85DF-74EEB4CF4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A07A565-C6AB-4424-A225-186BEAA3AED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6E079F4-E6BA-40BB-915D-682D5B72A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04CBA9C-C3A8-4C2B-AA10-BF207B66785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E6B53A9-0CE8-4BCE-A314-561912773763}"/>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8" name="Platshållare för sidfot 7">
            <a:extLst>
              <a:ext uri="{FF2B5EF4-FFF2-40B4-BE49-F238E27FC236}">
                <a16:creationId xmlns:a16="http://schemas.microsoft.com/office/drawing/2014/main" id="{6D3A36A2-2057-460E-8722-96E002EBEF8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003549C-51A5-45BF-B86D-9E4489189224}"/>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03693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A197C1-3561-4500-9265-259A57027E6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61A0AFF-46CB-449E-BE7A-54BCE234B6F4}"/>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4" name="Platshållare för sidfot 3">
            <a:extLst>
              <a:ext uri="{FF2B5EF4-FFF2-40B4-BE49-F238E27FC236}">
                <a16:creationId xmlns:a16="http://schemas.microsoft.com/office/drawing/2014/main" id="{19ECF47A-03ED-4F0A-AAEC-A18197A199E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1C49639-5C5E-43BF-A2E0-1637DE0875A7}"/>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374186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0D6B20-2BA0-4C72-90B2-6D8214E87C81}"/>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3" name="Platshållare för sidfot 2">
            <a:extLst>
              <a:ext uri="{FF2B5EF4-FFF2-40B4-BE49-F238E27FC236}">
                <a16:creationId xmlns:a16="http://schemas.microsoft.com/office/drawing/2014/main" id="{9195A7FF-8F3C-4C18-A75A-E8BCA35C4C1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B9DDEA5-4DCE-4DA7-83F5-D026A16B0B55}"/>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52546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36E72C-3094-4CC6-98E9-F19476F9106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2C2A38C-9CDD-473C-82A0-7CD985BD4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12E785A-9862-4FE9-932F-E64F89E98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87A6434-59BC-47D2-B5A7-74B93B8F4630}"/>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6" name="Platshållare för sidfot 5">
            <a:extLst>
              <a:ext uri="{FF2B5EF4-FFF2-40B4-BE49-F238E27FC236}">
                <a16:creationId xmlns:a16="http://schemas.microsoft.com/office/drawing/2014/main" id="{83C6C8E0-5270-4014-B109-518DA5B107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B752DCC-1A70-4E1D-916A-37C1F8BD3468}"/>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61675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404EB-51F5-4422-BA70-4519EDB1744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C1CA67A-6F5D-451B-AAC3-2849E6CA6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8911D74-EC09-4785-97E7-2054AA75F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B9F49E4-D510-49F5-AF38-970D21FED532}"/>
              </a:ext>
            </a:extLst>
          </p:cNvPr>
          <p:cNvSpPr>
            <a:spLocks noGrp="1"/>
          </p:cNvSpPr>
          <p:nvPr>
            <p:ph type="dt" sz="half" idx="10"/>
          </p:nvPr>
        </p:nvSpPr>
        <p:spPr/>
        <p:txBody>
          <a:bodyPr/>
          <a:lstStyle/>
          <a:p>
            <a:fld id="{295C0CB3-0C9D-4BE9-9F61-F9902839144D}" type="datetimeFigureOut">
              <a:rPr lang="sv-SE" smtClean="0"/>
              <a:t>2021-02-12</a:t>
            </a:fld>
            <a:endParaRPr lang="sv-SE"/>
          </a:p>
        </p:txBody>
      </p:sp>
      <p:sp>
        <p:nvSpPr>
          <p:cNvPr id="6" name="Platshållare för sidfot 5">
            <a:extLst>
              <a:ext uri="{FF2B5EF4-FFF2-40B4-BE49-F238E27FC236}">
                <a16:creationId xmlns:a16="http://schemas.microsoft.com/office/drawing/2014/main" id="{05C7D20E-2BD5-48FF-BFA4-2B431CD3FD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DE94338-153D-44E9-B2CD-3D93F5C52D82}"/>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408423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3DC4F7C-CF7C-4285-86F4-070168315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313EDE3-95DA-431A-B59E-680260A85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46E52D-4421-45E3-BD75-53FA3D7D8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C0CB3-0C9D-4BE9-9F61-F9902839144D}" type="datetimeFigureOut">
              <a:rPr lang="sv-SE" smtClean="0"/>
              <a:t>2021-02-12</a:t>
            </a:fld>
            <a:endParaRPr lang="sv-SE"/>
          </a:p>
        </p:txBody>
      </p:sp>
      <p:sp>
        <p:nvSpPr>
          <p:cNvPr id="5" name="Platshållare för sidfot 4">
            <a:extLst>
              <a:ext uri="{FF2B5EF4-FFF2-40B4-BE49-F238E27FC236}">
                <a16:creationId xmlns:a16="http://schemas.microsoft.com/office/drawing/2014/main" id="{2AC03CE8-AEC9-4CD1-877B-3518CFB7EA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365BB75-24B8-4957-9BE8-E508DC19C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B8195-0FBB-4356-901E-9385CA63195E}" type="slidenum">
              <a:rPr lang="sv-SE" smtClean="0"/>
              <a:t>‹#›</a:t>
            </a:fld>
            <a:endParaRPr lang="sv-SE"/>
          </a:p>
        </p:txBody>
      </p:sp>
    </p:spTree>
    <p:extLst>
      <p:ext uri="{BB962C8B-B14F-4D97-AF65-F5344CB8AC3E}">
        <p14:creationId xmlns:p14="http://schemas.microsoft.com/office/powerpoint/2010/main" val="154825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113117-816A-4A83-B7F6-EA061860E962}"/>
              </a:ext>
            </a:extLst>
          </p:cNvPr>
          <p:cNvSpPr>
            <a:spLocks noGrp="1"/>
          </p:cNvSpPr>
          <p:nvPr>
            <p:ph type="ctrTitle"/>
          </p:nvPr>
        </p:nvSpPr>
        <p:spPr>
          <a:xfrm>
            <a:off x="1456473" y="212007"/>
            <a:ext cx="9144000" cy="1668308"/>
          </a:xfrm>
        </p:spPr>
        <p:txBody>
          <a:bodyPr>
            <a:normAutofit/>
          </a:bodyPr>
          <a:lstStyle/>
          <a:p>
            <a:r>
              <a:rPr lang="sv-SE" dirty="0"/>
              <a:t>HMS-Hälsa Miljö Säkerhet</a:t>
            </a:r>
            <a:br>
              <a:rPr lang="sv-SE" dirty="0"/>
            </a:br>
            <a:r>
              <a:rPr lang="sv-SE" sz="4400" dirty="0">
                <a:solidFill>
                  <a:schemeClr val="accent1"/>
                </a:solidFill>
              </a:rPr>
              <a:t>Health, Environment, </a:t>
            </a:r>
            <a:r>
              <a:rPr lang="sv-SE" sz="4400" dirty="0" err="1">
                <a:solidFill>
                  <a:schemeClr val="accent1"/>
                </a:solidFill>
              </a:rPr>
              <a:t>Safety</a:t>
            </a:r>
            <a:endParaRPr lang="sv-SE" dirty="0">
              <a:solidFill>
                <a:schemeClr val="accent1"/>
              </a:solidFill>
            </a:endParaRPr>
          </a:p>
        </p:txBody>
      </p:sp>
      <p:sp>
        <p:nvSpPr>
          <p:cNvPr id="4" name="textruta 3">
            <a:extLst>
              <a:ext uri="{FF2B5EF4-FFF2-40B4-BE49-F238E27FC236}">
                <a16:creationId xmlns:a16="http://schemas.microsoft.com/office/drawing/2014/main" id="{BD3EFC1B-F8F6-40E9-98A6-4A1ACA33CCAC}"/>
              </a:ext>
            </a:extLst>
          </p:cNvPr>
          <p:cNvSpPr txBox="1"/>
          <p:nvPr/>
        </p:nvSpPr>
        <p:spPr>
          <a:xfrm>
            <a:off x="1624094" y="1905705"/>
            <a:ext cx="8808758" cy="1846659"/>
          </a:xfrm>
          <a:prstGeom prst="rect">
            <a:avLst/>
          </a:prstGeom>
          <a:noFill/>
        </p:spPr>
        <p:txBody>
          <a:bodyPr wrap="none" rtlCol="0">
            <a:spAutoFit/>
          </a:bodyPr>
          <a:lstStyle/>
          <a:p>
            <a:r>
              <a:rPr lang="sv-SE" sz="2400" b="1" dirty="0"/>
              <a:t>Ökad kommunikation om säkerhetsarbete!</a:t>
            </a:r>
          </a:p>
          <a:p>
            <a:endParaRPr lang="sv-SE" dirty="0"/>
          </a:p>
          <a:p>
            <a:pPr marL="285750" indent="-285750">
              <a:buFont typeface="Arial" panose="020B0604020202020204" pitchFamily="34" charset="0"/>
              <a:buChar char="•"/>
            </a:pPr>
            <a:r>
              <a:rPr lang="sv-SE" dirty="0"/>
              <a:t>Alla grupper uppmanas ha en stående punkt ”Säkerhet” eller ”HMS” på sina gruppmöten</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Avdelningsmöten kommer också ha stående punkt ”HMS”. Tema för olika möten? </a:t>
            </a:r>
          </a:p>
          <a:p>
            <a:pPr marL="285750" indent="-285750">
              <a:buFont typeface="Arial" panose="020B0604020202020204" pitchFamily="34" charset="0"/>
              <a:buChar char="•"/>
            </a:pPr>
            <a:endParaRPr lang="sv-SE" dirty="0"/>
          </a:p>
        </p:txBody>
      </p:sp>
      <p:sp>
        <p:nvSpPr>
          <p:cNvPr id="5" name="textruta 4">
            <a:extLst>
              <a:ext uri="{FF2B5EF4-FFF2-40B4-BE49-F238E27FC236}">
                <a16:creationId xmlns:a16="http://schemas.microsoft.com/office/drawing/2014/main" id="{FD3BD2C8-857C-43E7-ABD4-866B1259208F}"/>
              </a:ext>
            </a:extLst>
          </p:cNvPr>
          <p:cNvSpPr txBox="1"/>
          <p:nvPr/>
        </p:nvSpPr>
        <p:spPr>
          <a:xfrm>
            <a:off x="1624094" y="3681820"/>
            <a:ext cx="10070834" cy="1846659"/>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sv-SE" sz="2400" b="1" dirty="0" err="1">
                <a:solidFill>
                  <a:schemeClr val="accent1"/>
                </a:solidFill>
              </a:rPr>
              <a:t>Increased</a:t>
            </a:r>
            <a:r>
              <a:rPr lang="sv-SE" sz="2400" b="1" dirty="0">
                <a:solidFill>
                  <a:schemeClr val="accent1"/>
                </a:solidFill>
              </a:rPr>
              <a:t> </a:t>
            </a:r>
            <a:r>
              <a:rPr lang="sv-SE" sz="2400" b="1" dirty="0" err="1">
                <a:solidFill>
                  <a:schemeClr val="accent1"/>
                </a:solidFill>
              </a:rPr>
              <a:t>communication</a:t>
            </a:r>
            <a:r>
              <a:rPr lang="sv-SE" sz="2400" b="1" dirty="0">
                <a:solidFill>
                  <a:schemeClr val="accent1"/>
                </a:solidFill>
              </a:rPr>
              <a:t> on </a:t>
            </a:r>
            <a:r>
              <a:rPr lang="sv-SE" sz="2400" b="1" dirty="0" err="1">
                <a:solidFill>
                  <a:schemeClr val="accent1"/>
                </a:solidFill>
              </a:rPr>
              <a:t>safety</a:t>
            </a:r>
            <a:r>
              <a:rPr lang="sv-SE" sz="2400" b="1" dirty="0">
                <a:solidFill>
                  <a:schemeClr val="accent1"/>
                </a:solidFill>
              </a:rPr>
              <a:t> </a:t>
            </a:r>
            <a:r>
              <a:rPr lang="sv-SE" sz="2400" b="1" dirty="0" err="1">
                <a:solidFill>
                  <a:schemeClr val="accent1"/>
                </a:solidFill>
              </a:rPr>
              <a:t>aspects</a:t>
            </a:r>
            <a:r>
              <a:rPr lang="sv-SE" sz="2400" b="1" dirty="0">
                <a:solidFill>
                  <a:schemeClr val="accent1"/>
                </a:solidFill>
              </a:rPr>
              <a:t>!</a:t>
            </a:r>
          </a:p>
          <a:p>
            <a:endParaRPr lang="sv-SE" dirty="0">
              <a:solidFill>
                <a:schemeClr val="accent1"/>
              </a:solidFill>
            </a:endParaRPr>
          </a:p>
          <a:p>
            <a:pPr marL="285750" indent="-285750">
              <a:buFont typeface="Arial" panose="020B0604020202020204" pitchFamily="34" charset="0"/>
              <a:buChar char="•"/>
            </a:pPr>
            <a:r>
              <a:rPr lang="sv-SE" dirty="0">
                <a:solidFill>
                  <a:schemeClr val="accent1"/>
                </a:solidFill>
              </a:rPr>
              <a:t>All </a:t>
            </a:r>
            <a:r>
              <a:rPr lang="sv-SE" dirty="0" err="1">
                <a:solidFill>
                  <a:schemeClr val="accent1"/>
                </a:solidFill>
              </a:rPr>
              <a:t>groups</a:t>
            </a:r>
            <a:r>
              <a:rPr lang="sv-SE" dirty="0">
                <a:solidFill>
                  <a:schemeClr val="accent1"/>
                </a:solidFill>
              </a:rPr>
              <a:t> </a:t>
            </a:r>
            <a:r>
              <a:rPr lang="sv-SE" dirty="0" err="1">
                <a:solidFill>
                  <a:schemeClr val="accent1"/>
                </a:solidFill>
              </a:rPr>
              <a:t>are</a:t>
            </a:r>
            <a:r>
              <a:rPr lang="sv-SE" dirty="0">
                <a:solidFill>
                  <a:schemeClr val="accent1"/>
                </a:solidFill>
              </a:rPr>
              <a:t> </a:t>
            </a:r>
            <a:r>
              <a:rPr lang="sv-SE" dirty="0" err="1">
                <a:solidFill>
                  <a:schemeClr val="accent1"/>
                </a:solidFill>
              </a:rPr>
              <a:t>requested</a:t>
            </a:r>
            <a:r>
              <a:rPr lang="sv-SE" dirty="0">
                <a:solidFill>
                  <a:schemeClr val="accent1"/>
                </a:solidFill>
              </a:rPr>
              <a:t> to </a:t>
            </a:r>
            <a:r>
              <a:rPr lang="sv-SE" dirty="0" err="1">
                <a:solidFill>
                  <a:schemeClr val="accent1"/>
                </a:solidFill>
              </a:rPr>
              <a:t>have</a:t>
            </a:r>
            <a:r>
              <a:rPr lang="sv-SE" dirty="0">
                <a:solidFill>
                  <a:schemeClr val="accent1"/>
                </a:solidFill>
              </a:rPr>
              <a:t> a </a:t>
            </a:r>
            <a:r>
              <a:rPr lang="sv-SE" dirty="0" err="1">
                <a:solidFill>
                  <a:schemeClr val="accent1"/>
                </a:solidFill>
              </a:rPr>
              <a:t>standing</a:t>
            </a:r>
            <a:r>
              <a:rPr lang="sv-SE" dirty="0">
                <a:solidFill>
                  <a:schemeClr val="accent1"/>
                </a:solidFill>
              </a:rPr>
              <a:t> item on </a:t>
            </a:r>
            <a:r>
              <a:rPr lang="sv-SE" dirty="0" err="1">
                <a:solidFill>
                  <a:schemeClr val="accent1"/>
                </a:solidFill>
              </a:rPr>
              <a:t>their</a:t>
            </a:r>
            <a:r>
              <a:rPr lang="sv-SE" dirty="0">
                <a:solidFill>
                  <a:schemeClr val="accent1"/>
                </a:solidFill>
              </a:rPr>
              <a:t> </a:t>
            </a:r>
            <a:r>
              <a:rPr lang="sv-SE" dirty="0" err="1">
                <a:solidFill>
                  <a:schemeClr val="accent1"/>
                </a:solidFill>
              </a:rPr>
              <a:t>group</a:t>
            </a:r>
            <a:r>
              <a:rPr lang="sv-SE" dirty="0">
                <a:solidFill>
                  <a:schemeClr val="accent1"/>
                </a:solidFill>
              </a:rPr>
              <a:t> meeting agenda: ”</a:t>
            </a:r>
            <a:r>
              <a:rPr lang="sv-SE" dirty="0" err="1">
                <a:solidFill>
                  <a:schemeClr val="accent1"/>
                </a:solidFill>
              </a:rPr>
              <a:t>Safety</a:t>
            </a:r>
            <a:r>
              <a:rPr lang="sv-SE" dirty="0">
                <a:solidFill>
                  <a:schemeClr val="accent1"/>
                </a:solidFill>
              </a:rPr>
              <a:t>” or ”HMS”</a:t>
            </a:r>
          </a:p>
          <a:p>
            <a:pPr marL="285750" indent="-285750">
              <a:buFont typeface="Arial" panose="020B0604020202020204" pitchFamily="34" charset="0"/>
              <a:buChar char="•"/>
            </a:pPr>
            <a:endParaRPr lang="sv-SE" dirty="0">
              <a:solidFill>
                <a:schemeClr val="accent1"/>
              </a:solidFill>
            </a:endParaRPr>
          </a:p>
          <a:p>
            <a:pPr marL="285750" indent="-285750">
              <a:buFont typeface="Arial" panose="020B0604020202020204" pitchFamily="34" charset="0"/>
              <a:buChar char="•"/>
            </a:pPr>
            <a:r>
              <a:rPr lang="sv-SE" dirty="0">
                <a:solidFill>
                  <a:schemeClr val="accent1"/>
                </a:solidFill>
              </a:rPr>
              <a:t>Division meeting </a:t>
            </a:r>
            <a:r>
              <a:rPr lang="sv-SE" dirty="0" err="1">
                <a:solidFill>
                  <a:schemeClr val="accent1"/>
                </a:solidFill>
              </a:rPr>
              <a:t>will</a:t>
            </a:r>
            <a:r>
              <a:rPr lang="sv-SE" dirty="0">
                <a:solidFill>
                  <a:schemeClr val="accent1"/>
                </a:solidFill>
              </a:rPr>
              <a:t> </a:t>
            </a:r>
            <a:r>
              <a:rPr lang="sv-SE" dirty="0" err="1">
                <a:solidFill>
                  <a:schemeClr val="accent1"/>
                </a:solidFill>
              </a:rPr>
              <a:t>also</a:t>
            </a:r>
            <a:r>
              <a:rPr lang="sv-SE" dirty="0">
                <a:solidFill>
                  <a:schemeClr val="accent1"/>
                </a:solidFill>
              </a:rPr>
              <a:t> </a:t>
            </a:r>
            <a:r>
              <a:rPr lang="sv-SE" dirty="0" err="1">
                <a:solidFill>
                  <a:schemeClr val="accent1"/>
                </a:solidFill>
              </a:rPr>
              <a:t>have</a:t>
            </a:r>
            <a:r>
              <a:rPr lang="sv-SE" dirty="0">
                <a:solidFill>
                  <a:schemeClr val="accent1"/>
                </a:solidFill>
              </a:rPr>
              <a:t> a </a:t>
            </a:r>
            <a:r>
              <a:rPr lang="sv-SE" dirty="0" err="1">
                <a:solidFill>
                  <a:schemeClr val="accent1"/>
                </a:solidFill>
              </a:rPr>
              <a:t>standing</a:t>
            </a:r>
            <a:r>
              <a:rPr lang="sv-SE" dirty="0">
                <a:solidFill>
                  <a:schemeClr val="accent1"/>
                </a:solidFill>
              </a:rPr>
              <a:t> item ”HMS”. Suggestions for </a:t>
            </a:r>
            <a:r>
              <a:rPr lang="sv-SE" dirty="0" err="1">
                <a:solidFill>
                  <a:schemeClr val="accent1"/>
                </a:solidFill>
              </a:rPr>
              <a:t>themes</a:t>
            </a:r>
            <a:r>
              <a:rPr lang="sv-SE" dirty="0">
                <a:solidFill>
                  <a:schemeClr val="accent1"/>
                </a:solidFill>
              </a:rPr>
              <a:t> for different meetings? </a:t>
            </a:r>
          </a:p>
          <a:p>
            <a:pPr marL="285750" indent="-285750">
              <a:buFont typeface="Arial" panose="020B0604020202020204" pitchFamily="34" charset="0"/>
              <a:buChar char="•"/>
            </a:pPr>
            <a:endParaRPr lang="sv-SE" dirty="0">
              <a:solidFill>
                <a:schemeClr val="accent1"/>
              </a:solidFill>
            </a:endParaRPr>
          </a:p>
        </p:txBody>
      </p:sp>
    </p:spTree>
    <p:extLst>
      <p:ext uri="{BB962C8B-B14F-4D97-AF65-F5344CB8AC3E}">
        <p14:creationId xmlns:p14="http://schemas.microsoft.com/office/powerpoint/2010/main" val="351140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251ED4-8D47-438B-A34E-5412AF5C1EA4}"/>
              </a:ext>
            </a:extLst>
          </p:cNvPr>
          <p:cNvSpPr>
            <a:spLocks noGrp="1"/>
          </p:cNvSpPr>
          <p:nvPr>
            <p:ph type="title"/>
          </p:nvPr>
        </p:nvSpPr>
        <p:spPr>
          <a:xfrm>
            <a:off x="838200" y="339233"/>
            <a:ext cx="10515600" cy="1325563"/>
          </a:xfrm>
        </p:spPr>
        <p:txBody>
          <a:bodyPr>
            <a:normAutofit fontScale="90000"/>
          </a:bodyPr>
          <a:lstStyle/>
          <a:p>
            <a:r>
              <a:rPr lang="sv-SE" dirty="0"/>
              <a:t>Exempel riskbedömning</a:t>
            </a:r>
            <a:br>
              <a:rPr lang="sv-SE" dirty="0"/>
            </a:br>
            <a:r>
              <a:rPr lang="sv-SE"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Undersök arbetsförhållandena och identifiera riskkällor och riskmoment. Värdera de riskkällor som identifierats. Ange om risken är allvarlig eller inte. Tydliggör ansvar för åtgärder, när det ska vara genomfört och ett tillfälle/datum när åtgärd följs upp. Genomför åtgärder. Gör en handlingsplan för det som inte genomförs omedelbart. Beakta riktlinjer och åtgärder från central nivå. Kontrollera att åtgärderna haft effekt. </a:t>
            </a:r>
            <a:endParaRPr lang="sv-SE" dirty="0"/>
          </a:p>
        </p:txBody>
      </p:sp>
      <p:graphicFrame>
        <p:nvGraphicFramePr>
          <p:cNvPr id="4" name="Tabell 3">
            <a:extLst>
              <a:ext uri="{FF2B5EF4-FFF2-40B4-BE49-F238E27FC236}">
                <a16:creationId xmlns:a16="http://schemas.microsoft.com/office/drawing/2014/main" id="{3775C7A4-7880-4C55-9B06-DB46EB1B0159}"/>
              </a:ext>
            </a:extLst>
          </p:cNvPr>
          <p:cNvGraphicFramePr>
            <a:graphicFrameLocks noGrp="1"/>
          </p:cNvGraphicFramePr>
          <p:nvPr>
            <p:extLst>
              <p:ext uri="{D42A27DB-BD31-4B8C-83A1-F6EECF244321}">
                <p14:modId xmlns:p14="http://schemas.microsoft.com/office/powerpoint/2010/main" val="1282412996"/>
              </p:ext>
            </p:extLst>
          </p:nvPr>
        </p:nvGraphicFramePr>
        <p:xfrm>
          <a:off x="838200" y="1890903"/>
          <a:ext cx="9631680" cy="3076194"/>
        </p:xfrm>
        <a:graphic>
          <a:graphicData uri="http://schemas.openxmlformats.org/drawingml/2006/table">
            <a:tbl>
              <a:tblPr firstRow="1" firstCol="1" bandRow="1">
                <a:tableStyleId>{5C22544A-7EE6-4342-B048-85BDC9FD1C3A}</a:tableStyleId>
              </a:tblPr>
              <a:tblGrid>
                <a:gridCol w="1581785">
                  <a:extLst>
                    <a:ext uri="{9D8B030D-6E8A-4147-A177-3AD203B41FA5}">
                      <a16:colId xmlns:a16="http://schemas.microsoft.com/office/drawing/2014/main" val="3890882916"/>
                    </a:ext>
                  </a:extLst>
                </a:gridCol>
                <a:gridCol w="1687195">
                  <a:extLst>
                    <a:ext uri="{9D8B030D-6E8A-4147-A177-3AD203B41FA5}">
                      <a16:colId xmlns:a16="http://schemas.microsoft.com/office/drawing/2014/main" val="24560262"/>
                    </a:ext>
                  </a:extLst>
                </a:gridCol>
                <a:gridCol w="1644650">
                  <a:extLst>
                    <a:ext uri="{9D8B030D-6E8A-4147-A177-3AD203B41FA5}">
                      <a16:colId xmlns:a16="http://schemas.microsoft.com/office/drawing/2014/main" val="3876181949"/>
                    </a:ext>
                  </a:extLst>
                </a:gridCol>
                <a:gridCol w="1153160">
                  <a:extLst>
                    <a:ext uri="{9D8B030D-6E8A-4147-A177-3AD203B41FA5}">
                      <a16:colId xmlns:a16="http://schemas.microsoft.com/office/drawing/2014/main" val="1861716032"/>
                    </a:ext>
                  </a:extLst>
                </a:gridCol>
                <a:gridCol w="2096907">
                  <a:extLst>
                    <a:ext uri="{9D8B030D-6E8A-4147-A177-3AD203B41FA5}">
                      <a16:colId xmlns:a16="http://schemas.microsoft.com/office/drawing/2014/main" val="4210351775"/>
                    </a:ext>
                  </a:extLst>
                </a:gridCol>
                <a:gridCol w="674868">
                  <a:extLst>
                    <a:ext uri="{9D8B030D-6E8A-4147-A177-3AD203B41FA5}">
                      <a16:colId xmlns:a16="http://schemas.microsoft.com/office/drawing/2014/main" val="1641783183"/>
                    </a:ext>
                  </a:extLst>
                </a:gridCol>
                <a:gridCol w="793115">
                  <a:extLst>
                    <a:ext uri="{9D8B030D-6E8A-4147-A177-3AD203B41FA5}">
                      <a16:colId xmlns:a16="http://schemas.microsoft.com/office/drawing/2014/main" val="393246735"/>
                    </a:ext>
                  </a:extLst>
                </a:gridCol>
              </a:tblGrid>
              <a:tr h="0">
                <a:tc>
                  <a:txBody>
                    <a:bodyPr/>
                    <a:lstStyle/>
                    <a:p>
                      <a:pPr>
                        <a:lnSpc>
                          <a:spcPct val="107000"/>
                        </a:lnSpc>
                        <a:spcAft>
                          <a:spcPts val="800"/>
                        </a:spcAft>
                      </a:pPr>
                      <a:r>
                        <a:rPr lang="sv-SE" sz="1200" dirty="0">
                          <a:effectLst/>
                        </a:rPr>
                        <a:t>Risk, beskrivning</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dirty="0">
                          <a:effectLst/>
                        </a:rPr>
                        <a:t>Konsekvensbeskrivning</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Konsekvensbedömning</a:t>
                      </a:r>
                      <a:br>
                        <a:rPr lang="sv-SE" sz="1200">
                          <a:effectLst/>
                        </a:rPr>
                      </a:br>
                      <a:r>
                        <a:rPr lang="sv-SE" sz="1200">
                          <a:effectLst/>
                        </a:rPr>
                        <a:t>Försumbar/Måttlig/</a:t>
                      </a:r>
                      <a:br>
                        <a:rPr lang="sv-SE" sz="1200">
                          <a:effectLst/>
                        </a:rPr>
                      </a:br>
                      <a:r>
                        <a:rPr lang="sv-SE" sz="1200">
                          <a:effectLst/>
                        </a:rPr>
                        <a:t>Allvarlig</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Sannolikhet</a:t>
                      </a:r>
                      <a:br>
                        <a:rPr lang="sv-SE" sz="1200">
                          <a:effectLst/>
                        </a:rPr>
                      </a:br>
                      <a:r>
                        <a:rPr lang="sv-SE" sz="1200">
                          <a:effectLst/>
                        </a:rPr>
                        <a:t>Låg/Medel/Hög</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Förslag på åtgärd för att minska risken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Ansvarig</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Övrigt</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034122"/>
                  </a:ext>
                </a:extLst>
              </a:tr>
              <a:tr h="510453">
                <a:tc>
                  <a:txBody>
                    <a:bodyPr/>
                    <a:lstStyle/>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Exponering för joniserande strålning vid användning av lågaktiva radioaktiva preparat vid laborationer</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Risk för exponering av för höga nivåer av joniserande strålning, medförande ohälsa</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Måttlig/Allvarlig</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Låg (att gränsvärden överskrids)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a:effectLst/>
                        </a:rPr>
                        <a:t>Gör uppskattning av doshastighet före hantering</a:t>
                      </a:r>
                    </a:p>
                    <a:p>
                      <a:pPr>
                        <a:lnSpc>
                          <a:spcPct val="107000"/>
                        </a:lnSpc>
                        <a:spcAft>
                          <a:spcPts val="800"/>
                        </a:spcAft>
                      </a:pPr>
                      <a:r>
                        <a:rPr lang="sv-SE" sz="1000" dirty="0">
                          <a:effectLst/>
                        </a:rPr>
                        <a:t>Skärma av preparatet så mycket som möjligt </a:t>
                      </a:r>
                    </a:p>
                    <a:p>
                      <a:pPr>
                        <a:lnSpc>
                          <a:spcPct val="107000"/>
                        </a:lnSpc>
                        <a:spcAft>
                          <a:spcPts val="800"/>
                        </a:spcAft>
                      </a:pPr>
                      <a:r>
                        <a:rPr lang="sv-SE" sz="1000" dirty="0">
                          <a:effectLst/>
                        </a:rPr>
                        <a:t>Använd dosimeter</a:t>
                      </a: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Använd pincett vid all hantering</a:t>
                      </a: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Maximera avstånd mellan person och strålkälla </a:t>
                      </a: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Minimera tid vid all hantering</a:t>
                      </a: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Tvätta händer efter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labmoment</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Ingen förtäring av mat eller dryck i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dirty="0">
                          <a:effectLst/>
                        </a:rPr>
                        <a:t>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956069"/>
                  </a:ext>
                </a:extLst>
              </a:tr>
            </a:tbl>
          </a:graphicData>
        </a:graphic>
      </p:graphicFrame>
      <p:graphicFrame>
        <p:nvGraphicFramePr>
          <p:cNvPr id="5" name="Tabell 5">
            <a:extLst>
              <a:ext uri="{FF2B5EF4-FFF2-40B4-BE49-F238E27FC236}">
                <a16:creationId xmlns:a16="http://schemas.microsoft.com/office/drawing/2014/main" id="{AED9E8CF-F73D-47AD-9DD6-C2D8FECBF8FF}"/>
              </a:ext>
            </a:extLst>
          </p:cNvPr>
          <p:cNvGraphicFramePr>
            <a:graphicFrameLocks noGrp="1"/>
          </p:cNvGraphicFramePr>
          <p:nvPr>
            <p:extLst>
              <p:ext uri="{D42A27DB-BD31-4B8C-83A1-F6EECF244321}">
                <p14:modId xmlns:p14="http://schemas.microsoft.com/office/powerpoint/2010/main" val="678188977"/>
              </p:ext>
            </p:extLst>
          </p:nvPr>
        </p:nvGraphicFramePr>
        <p:xfrm>
          <a:off x="838200" y="5017374"/>
          <a:ext cx="8813142" cy="1667630"/>
        </p:xfrm>
        <a:graphic>
          <a:graphicData uri="http://schemas.openxmlformats.org/drawingml/2006/table">
            <a:tbl>
              <a:tblPr firstRow="1" bandRow="1">
                <a:tableStyleId>{5940675A-B579-460E-94D1-54222C63F5DA}</a:tableStyleId>
              </a:tblPr>
              <a:tblGrid>
                <a:gridCol w="1730169">
                  <a:extLst>
                    <a:ext uri="{9D8B030D-6E8A-4147-A177-3AD203B41FA5}">
                      <a16:colId xmlns:a16="http://schemas.microsoft.com/office/drawing/2014/main" val="3763602741"/>
                    </a:ext>
                  </a:extLst>
                </a:gridCol>
                <a:gridCol w="2066210">
                  <a:extLst>
                    <a:ext uri="{9D8B030D-6E8A-4147-A177-3AD203B41FA5}">
                      <a16:colId xmlns:a16="http://schemas.microsoft.com/office/drawing/2014/main" val="1541903572"/>
                    </a:ext>
                  </a:extLst>
                </a:gridCol>
                <a:gridCol w="1711835">
                  <a:extLst>
                    <a:ext uri="{9D8B030D-6E8A-4147-A177-3AD203B41FA5}">
                      <a16:colId xmlns:a16="http://schemas.microsoft.com/office/drawing/2014/main" val="3945021362"/>
                    </a:ext>
                  </a:extLst>
                </a:gridCol>
                <a:gridCol w="1741374">
                  <a:extLst>
                    <a:ext uri="{9D8B030D-6E8A-4147-A177-3AD203B41FA5}">
                      <a16:colId xmlns:a16="http://schemas.microsoft.com/office/drawing/2014/main" val="727379152"/>
                    </a:ext>
                  </a:extLst>
                </a:gridCol>
                <a:gridCol w="1563554">
                  <a:extLst>
                    <a:ext uri="{9D8B030D-6E8A-4147-A177-3AD203B41FA5}">
                      <a16:colId xmlns:a16="http://schemas.microsoft.com/office/drawing/2014/main" val="738748804"/>
                    </a:ext>
                  </a:extLst>
                </a:gridCol>
              </a:tblGrid>
              <a:tr h="385965">
                <a:tc>
                  <a:txBody>
                    <a:bodyPr/>
                    <a:lstStyle/>
                    <a:p>
                      <a:endParaRPr lang="sv-SE" sz="1100" b="1" dirty="0"/>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r>
                        <a:rPr lang="sv-SE" sz="1100" dirty="0"/>
                        <a:t>Relevant om kemikalier inblandade</a:t>
                      </a:r>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endParaRPr lang="sv-SE" sz="1100" dirty="0"/>
                    </a:p>
                  </a:txBody>
                  <a:tcPr>
                    <a:solidFill>
                      <a:schemeClr val="bg1">
                        <a:lumMod val="85000"/>
                      </a:schemeClr>
                    </a:solidFill>
                  </a:tcPr>
                </a:tc>
                <a:extLst>
                  <a:ext uri="{0D108BD9-81ED-4DB2-BD59-A6C34878D82A}">
                    <a16:rowId xmlns:a16="http://schemas.microsoft.com/office/drawing/2014/main" val="3465105842"/>
                  </a:ext>
                </a:extLst>
              </a:tr>
              <a:tr h="23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1" dirty="0"/>
                        <a:t>Datum</a:t>
                      </a:r>
                    </a:p>
                  </a:txBody>
                  <a:tcPr>
                    <a:solidFill>
                      <a:schemeClr val="bg1">
                        <a:lumMod val="85000"/>
                      </a:schemeClr>
                    </a:solidFill>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447197762"/>
                  </a:ext>
                </a:extLst>
              </a:tr>
              <a:tr h="296030">
                <a:tc>
                  <a:txBody>
                    <a:bodyPr/>
                    <a:lstStyle/>
                    <a:p>
                      <a:r>
                        <a:rPr lang="sv-SE" sz="1100" b="1" dirty="0"/>
                        <a:t>Signatur</a:t>
                      </a:r>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a:p>
                  </a:txBody>
                  <a:tcPr/>
                </a:tc>
                <a:extLst>
                  <a:ext uri="{0D108BD9-81ED-4DB2-BD59-A6C34878D82A}">
                    <a16:rowId xmlns:a16="http://schemas.microsoft.com/office/drawing/2014/main" val="1047543756"/>
                  </a:ext>
                </a:extLst>
              </a:tr>
              <a:tr h="234336">
                <a:tc>
                  <a:txBody>
                    <a:bodyPr/>
                    <a:lstStyle/>
                    <a:p>
                      <a:r>
                        <a:rPr lang="sv-SE" sz="1100" b="1" dirty="0"/>
                        <a:t>Namnförtydligande</a:t>
                      </a:r>
                    </a:p>
                  </a:txBody>
                  <a:tcPr>
                    <a:solidFill>
                      <a:schemeClr val="bg1">
                        <a:lumMod val="85000"/>
                      </a:schemeClr>
                    </a:solidFill>
                  </a:tcPr>
                </a:tc>
                <a:tc>
                  <a:txBody>
                    <a:bodyPr/>
                    <a:lstStyle/>
                    <a:p>
                      <a:endParaRPr lang="sv-SE" sz="1100"/>
                    </a:p>
                  </a:txBody>
                  <a:tcPr/>
                </a:tc>
                <a:tc>
                  <a:txBody>
                    <a:bodyPr/>
                    <a:lstStyle/>
                    <a:p>
                      <a:r>
                        <a:rPr lang="sv-SE" sz="1100" dirty="0"/>
                        <a:t>Mattias Olsson</a:t>
                      </a:r>
                    </a:p>
                  </a:txBody>
                  <a:tcPr/>
                </a:tc>
                <a:tc>
                  <a:txBody>
                    <a:bodyPr/>
                    <a:lstStyle/>
                    <a:p>
                      <a:endParaRPr lang="sv-SE" sz="1100" dirty="0"/>
                    </a:p>
                  </a:txBody>
                  <a:tcPr/>
                </a:tc>
                <a:tc>
                  <a:txBody>
                    <a:bodyPr/>
                    <a:lstStyle/>
                    <a:p>
                      <a:r>
                        <a:rPr lang="sv-SE" sz="1100" dirty="0"/>
                        <a:t>Erik Swietlicki</a:t>
                      </a:r>
                    </a:p>
                  </a:txBody>
                  <a:tcPr/>
                </a:tc>
                <a:extLst>
                  <a:ext uri="{0D108BD9-81ED-4DB2-BD59-A6C34878D82A}">
                    <a16:rowId xmlns:a16="http://schemas.microsoft.com/office/drawing/2014/main" val="201284874"/>
                  </a:ext>
                </a:extLst>
              </a:tr>
              <a:tr h="298713">
                <a:tc>
                  <a:txBody>
                    <a:bodyPr/>
                    <a:lstStyle/>
                    <a:p>
                      <a:r>
                        <a:rPr lang="sv-SE" sz="1100" b="1" dirty="0"/>
                        <a:t>Roll</a:t>
                      </a:r>
                    </a:p>
                  </a:txBody>
                  <a:tcPr>
                    <a:solidFill>
                      <a:schemeClr val="bg1">
                        <a:lumMod val="85000"/>
                      </a:schemeClr>
                    </a:solidFill>
                  </a:tcPr>
                </a:tc>
                <a:tc>
                  <a:txBody>
                    <a:bodyPr/>
                    <a:lstStyle/>
                    <a:p>
                      <a:r>
                        <a:rPr lang="sv-SE" sz="1100" dirty="0"/>
                        <a:t>Arbetstagare</a:t>
                      </a:r>
                    </a:p>
                  </a:txBody>
                  <a:tcPr/>
                </a:tc>
                <a:tc>
                  <a:txBody>
                    <a:bodyPr/>
                    <a:lstStyle/>
                    <a:p>
                      <a:r>
                        <a:rPr lang="sv-SE" sz="1100" dirty="0"/>
                        <a:t>Kemiansvarig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Gruppledare/</a:t>
                      </a:r>
                      <a:r>
                        <a:rPr lang="sv-SE" sz="1100" dirty="0" err="1"/>
                        <a:t>motsv</a:t>
                      </a:r>
                      <a:endParaRPr lang="sv-SE" sz="1100" dirty="0"/>
                    </a:p>
                    <a:p>
                      <a:endParaRPr lang="sv-SE" sz="1100" dirty="0"/>
                    </a:p>
                  </a:txBody>
                  <a:tcPr/>
                </a:tc>
                <a:tc>
                  <a:txBody>
                    <a:bodyPr/>
                    <a:lstStyle/>
                    <a:p>
                      <a:r>
                        <a:rPr lang="sv-SE" sz="1100" dirty="0"/>
                        <a:t>Avdelningsföreståndare</a:t>
                      </a:r>
                    </a:p>
                  </a:txBody>
                  <a:tcPr/>
                </a:tc>
                <a:extLst>
                  <a:ext uri="{0D108BD9-81ED-4DB2-BD59-A6C34878D82A}">
                    <a16:rowId xmlns:a16="http://schemas.microsoft.com/office/drawing/2014/main" val="1134440035"/>
                  </a:ext>
                </a:extLst>
              </a:tr>
            </a:tbl>
          </a:graphicData>
        </a:graphic>
      </p:graphicFrame>
    </p:spTree>
    <p:extLst>
      <p:ext uri="{BB962C8B-B14F-4D97-AF65-F5344CB8AC3E}">
        <p14:creationId xmlns:p14="http://schemas.microsoft.com/office/powerpoint/2010/main" val="93693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251ED4-8D47-438B-A34E-5412AF5C1EA4}"/>
              </a:ext>
            </a:extLst>
          </p:cNvPr>
          <p:cNvSpPr>
            <a:spLocks noGrp="1"/>
          </p:cNvSpPr>
          <p:nvPr>
            <p:ph type="title"/>
          </p:nvPr>
        </p:nvSpPr>
        <p:spPr>
          <a:xfrm>
            <a:off x="937054" y="306085"/>
            <a:ext cx="10515600" cy="1667630"/>
          </a:xfrm>
        </p:spPr>
        <p:txBody>
          <a:bodyPr>
            <a:normAutofit fontScale="90000"/>
          </a:bodyPr>
          <a:lstStyle/>
          <a:p>
            <a:r>
              <a:rPr lang="sv-SE" dirty="0" err="1">
                <a:solidFill>
                  <a:srgbClr val="0070C0"/>
                </a:solidFill>
              </a:rPr>
              <a:t>Example</a:t>
            </a:r>
            <a:r>
              <a:rPr lang="sv-SE" dirty="0">
                <a:solidFill>
                  <a:srgbClr val="0070C0"/>
                </a:solidFill>
              </a:rPr>
              <a:t> risk </a:t>
            </a:r>
            <a:r>
              <a:rPr lang="sv-SE" dirty="0" err="1">
                <a:solidFill>
                  <a:srgbClr val="0070C0"/>
                </a:solidFill>
              </a:rPr>
              <a:t>assessment</a:t>
            </a:r>
            <a:br>
              <a:rPr lang="sv-SE" dirty="0">
                <a:solidFill>
                  <a:srgbClr val="0070C0"/>
                </a:solidFill>
              </a:rPr>
            </a:br>
            <a:r>
              <a:rPr lang="en-GB"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Examine working conditions and identify the sources of risk and risk factors. Assess the sources of the risk identified. State whether the risk is serious or not. Clarify who is responsible for the measures to be taken, when they should be implemented, and a follow-up date or occasion. Implement the measures. Make an action plan for what is not implement immediately. Follow the guidelines and measures to be taken from the Lund University and LTH. Check if the measures have had an effect. </a:t>
            </a:r>
            <a:endParaRPr lang="sv-SE" dirty="0">
              <a:solidFill>
                <a:srgbClr val="0070C0"/>
              </a:solidFill>
            </a:endParaRPr>
          </a:p>
        </p:txBody>
      </p:sp>
      <p:graphicFrame>
        <p:nvGraphicFramePr>
          <p:cNvPr id="4" name="Tabell 3">
            <a:extLst>
              <a:ext uri="{FF2B5EF4-FFF2-40B4-BE49-F238E27FC236}">
                <a16:creationId xmlns:a16="http://schemas.microsoft.com/office/drawing/2014/main" id="{3775C7A4-7880-4C55-9B06-DB46EB1B0159}"/>
              </a:ext>
            </a:extLst>
          </p:cNvPr>
          <p:cNvGraphicFramePr>
            <a:graphicFrameLocks noGrp="1"/>
          </p:cNvGraphicFramePr>
          <p:nvPr>
            <p:extLst>
              <p:ext uri="{D42A27DB-BD31-4B8C-83A1-F6EECF244321}">
                <p14:modId xmlns:p14="http://schemas.microsoft.com/office/powerpoint/2010/main" val="2422879159"/>
              </p:ext>
            </p:extLst>
          </p:nvPr>
        </p:nvGraphicFramePr>
        <p:xfrm>
          <a:off x="1035908" y="1868161"/>
          <a:ext cx="9631680" cy="3409760"/>
        </p:xfrm>
        <a:graphic>
          <a:graphicData uri="http://schemas.openxmlformats.org/drawingml/2006/table">
            <a:tbl>
              <a:tblPr firstRow="1" firstCol="1" bandRow="1">
                <a:tableStyleId>{5C22544A-7EE6-4342-B048-85BDC9FD1C3A}</a:tableStyleId>
              </a:tblPr>
              <a:tblGrid>
                <a:gridCol w="1581785">
                  <a:extLst>
                    <a:ext uri="{9D8B030D-6E8A-4147-A177-3AD203B41FA5}">
                      <a16:colId xmlns:a16="http://schemas.microsoft.com/office/drawing/2014/main" val="3890882916"/>
                    </a:ext>
                  </a:extLst>
                </a:gridCol>
                <a:gridCol w="1687195">
                  <a:extLst>
                    <a:ext uri="{9D8B030D-6E8A-4147-A177-3AD203B41FA5}">
                      <a16:colId xmlns:a16="http://schemas.microsoft.com/office/drawing/2014/main" val="24560262"/>
                    </a:ext>
                  </a:extLst>
                </a:gridCol>
                <a:gridCol w="1644650">
                  <a:extLst>
                    <a:ext uri="{9D8B030D-6E8A-4147-A177-3AD203B41FA5}">
                      <a16:colId xmlns:a16="http://schemas.microsoft.com/office/drawing/2014/main" val="3876181949"/>
                    </a:ext>
                  </a:extLst>
                </a:gridCol>
                <a:gridCol w="1153160">
                  <a:extLst>
                    <a:ext uri="{9D8B030D-6E8A-4147-A177-3AD203B41FA5}">
                      <a16:colId xmlns:a16="http://schemas.microsoft.com/office/drawing/2014/main" val="1861716032"/>
                    </a:ext>
                  </a:extLst>
                </a:gridCol>
                <a:gridCol w="1896110">
                  <a:extLst>
                    <a:ext uri="{9D8B030D-6E8A-4147-A177-3AD203B41FA5}">
                      <a16:colId xmlns:a16="http://schemas.microsoft.com/office/drawing/2014/main" val="4210351775"/>
                    </a:ext>
                  </a:extLst>
                </a:gridCol>
                <a:gridCol w="875665">
                  <a:extLst>
                    <a:ext uri="{9D8B030D-6E8A-4147-A177-3AD203B41FA5}">
                      <a16:colId xmlns:a16="http://schemas.microsoft.com/office/drawing/2014/main" val="1641783183"/>
                    </a:ext>
                  </a:extLst>
                </a:gridCol>
                <a:gridCol w="793115">
                  <a:extLst>
                    <a:ext uri="{9D8B030D-6E8A-4147-A177-3AD203B41FA5}">
                      <a16:colId xmlns:a16="http://schemas.microsoft.com/office/drawing/2014/main" val="393246735"/>
                    </a:ext>
                  </a:extLst>
                </a:gridCol>
              </a:tblGrid>
              <a:tr h="0">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Risk description</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Impact description</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Impact assessment</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Negligible/Moderate/</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Serious</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Probability</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Low/Medium/High</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Proposed measures to reduce the risk </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Person responsible</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Other</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034122"/>
                  </a:ext>
                </a:extLst>
              </a:tr>
              <a:tr h="510453">
                <a:tc>
                  <a:txBody>
                    <a:bodyPr/>
                    <a:lstStyle/>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Exposure to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ionizing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radiation</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using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low-activity</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radioactive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sources</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laboratory</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excercises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Risk </a:t>
                      </a:r>
                      <a:r>
                        <a:rPr lang="sv-SE" sz="1000" dirty="0" err="1">
                          <a:effectLst/>
                        </a:rPr>
                        <a:t>of</a:t>
                      </a:r>
                      <a:r>
                        <a:rPr lang="sv-SE" sz="1000" dirty="0">
                          <a:effectLst/>
                        </a:rPr>
                        <a:t> </a:t>
                      </a:r>
                      <a:r>
                        <a:rPr lang="sv-SE" sz="1000" dirty="0" err="1">
                          <a:effectLst/>
                        </a:rPr>
                        <a:t>high</a:t>
                      </a:r>
                      <a:r>
                        <a:rPr lang="sv-SE" sz="1000" dirty="0">
                          <a:effectLst/>
                        </a:rPr>
                        <a:t> exposure </a:t>
                      </a:r>
                      <a:r>
                        <a:rPr lang="sv-SE" sz="1000" dirty="0" err="1">
                          <a:effectLst/>
                        </a:rPr>
                        <a:t>of</a:t>
                      </a:r>
                      <a:r>
                        <a:rPr lang="sv-SE" sz="1000" dirty="0">
                          <a:effectLst/>
                        </a:rPr>
                        <a:t> </a:t>
                      </a:r>
                      <a:r>
                        <a:rPr lang="sv-SE" sz="1000" dirty="0" err="1">
                          <a:effectLst/>
                        </a:rPr>
                        <a:t>ionizing</a:t>
                      </a:r>
                      <a:r>
                        <a:rPr lang="sv-SE" sz="1000" dirty="0">
                          <a:effectLst/>
                        </a:rPr>
                        <a:t> </a:t>
                      </a:r>
                      <a:r>
                        <a:rPr lang="sv-SE" sz="1000" dirty="0" err="1">
                          <a:effectLst/>
                        </a:rPr>
                        <a:t>radiation</a:t>
                      </a:r>
                      <a:r>
                        <a:rPr lang="sv-SE" sz="1000" dirty="0">
                          <a:effectLst/>
                        </a:rPr>
                        <a:t>, leading to </a:t>
                      </a:r>
                      <a:r>
                        <a:rPr lang="sv-SE" sz="1000" dirty="0" err="1">
                          <a:effectLst/>
                        </a:rPr>
                        <a:t>health</a:t>
                      </a:r>
                      <a:r>
                        <a:rPr lang="sv-SE" sz="1000" dirty="0">
                          <a:effectLst/>
                        </a:rPr>
                        <a:t> </a:t>
                      </a:r>
                      <a:r>
                        <a:rPr lang="sv-SE" sz="1000" dirty="0" err="1">
                          <a:effectLst/>
                        </a:rPr>
                        <a:t>effects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Moderate/</a:t>
                      </a:r>
                      <a:r>
                        <a:rPr lang="sv-SE" sz="1000" dirty="0" err="1">
                          <a:effectLst/>
                        </a:rPr>
                        <a:t>Serious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err="1">
                          <a:effectLst/>
                        </a:rPr>
                        <a:t>Low</a:t>
                      </a:r>
                      <a:r>
                        <a:rPr lang="sv-SE" sz="1000" dirty="0">
                          <a:effectLst/>
                        </a:rPr>
                        <a:t> (</a:t>
                      </a:r>
                      <a:r>
                        <a:rPr lang="sv-SE" sz="1000" dirty="0" err="1">
                          <a:effectLst/>
                        </a:rPr>
                        <a:t>that</a:t>
                      </a:r>
                      <a:r>
                        <a:rPr lang="sv-SE" sz="1000" dirty="0">
                          <a:effectLst/>
                        </a:rPr>
                        <a:t> exposure limits </a:t>
                      </a:r>
                      <a:r>
                        <a:rPr lang="sv-SE" sz="1000" dirty="0" err="1">
                          <a:effectLst/>
                        </a:rPr>
                        <a:t>are</a:t>
                      </a:r>
                      <a:r>
                        <a:rPr lang="sv-SE" sz="1000" dirty="0">
                          <a:effectLst/>
                        </a:rPr>
                        <a:t> </a:t>
                      </a:r>
                      <a:r>
                        <a:rPr lang="sv-SE" sz="1000" dirty="0" err="1">
                          <a:effectLst/>
                        </a:rPr>
                        <a:t>exceeded</a:t>
                      </a:r>
                      <a:r>
                        <a:rPr lang="sv-SE" sz="1000" dirty="0">
                          <a:effectLst/>
                        </a:rPr>
                        <a:t>)</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err="1">
                          <a:effectLst/>
                        </a:rPr>
                        <a:t>Estimate</a:t>
                      </a:r>
                      <a:r>
                        <a:rPr lang="sv-SE" sz="1000" dirty="0">
                          <a:effectLst/>
                        </a:rPr>
                        <a:t> </a:t>
                      </a:r>
                      <a:r>
                        <a:rPr lang="sv-SE" sz="1000" dirty="0" err="1">
                          <a:effectLst/>
                        </a:rPr>
                        <a:t>dose</a:t>
                      </a:r>
                      <a:r>
                        <a:rPr lang="sv-SE" sz="1000" dirty="0">
                          <a:effectLst/>
                        </a:rPr>
                        <a:t> rate </a:t>
                      </a:r>
                      <a:r>
                        <a:rPr lang="sv-SE" sz="1000" dirty="0" err="1">
                          <a:effectLst/>
                        </a:rPr>
                        <a:t>before</a:t>
                      </a:r>
                      <a:r>
                        <a:rPr lang="sv-SE" sz="1000" dirty="0">
                          <a:effectLst/>
                        </a:rPr>
                        <a:t> handling the source</a:t>
                      </a:r>
                    </a:p>
                    <a:p>
                      <a:pPr>
                        <a:lnSpc>
                          <a:spcPct val="107000"/>
                        </a:lnSpc>
                        <a:spcAft>
                          <a:spcPts val="800"/>
                        </a:spcAft>
                      </a:pPr>
                      <a:r>
                        <a:rPr lang="sv-SE" sz="1000" dirty="0" err="1">
                          <a:effectLst/>
                        </a:rPr>
                        <a:t>Use</a:t>
                      </a:r>
                      <a:r>
                        <a:rPr lang="sv-SE" sz="1000" dirty="0">
                          <a:effectLst/>
                        </a:rPr>
                        <a:t> proper </a:t>
                      </a:r>
                      <a:r>
                        <a:rPr lang="sv-SE" sz="1000" dirty="0" err="1">
                          <a:effectLst/>
                        </a:rPr>
                        <a:t>radiation</a:t>
                      </a:r>
                      <a:r>
                        <a:rPr lang="sv-SE" sz="1000" dirty="0">
                          <a:effectLst/>
                        </a:rPr>
                        <a:t> </a:t>
                      </a:r>
                      <a:r>
                        <a:rPr lang="sv-SE" sz="1000" dirty="0" err="1">
                          <a:effectLst/>
                        </a:rPr>
                        <a:t>shielding</a:t>
                      </a:r>
                      <a:r>
                        <a:rPr lang="sv-SE" sz="1000" dirty="0">
                          <a:effectLst/>
                        </a:rPr>
                        <a:t> at all </a:t>
                      </a:r>
                      <a:r>
                        <a:rPr lang="sv-SE" sz="1000" dirty="0" err="1">
                          <a:effectLst/>
                        </a:rPr>
                        <a:t>times</a:t>
                      </a:r>
                      <a:endParaRPr lang="sv-SE" sz="1000" dirty="0">
                        <a:effectLst/>
                      </a:endParaRPr>
                    </a:p>
                    <a:p>
                      <a:pPr>
                        <a:lnSpc>
                          <a:spcPct val="107000"/>
                        </a:lnSpc>
                        <a:spcAft>
                          <a:spcPts val="800"/>
                        </a:spcAft>
                      </a:pPr>
                      <a:r>
                        <a:rPr lang="sv-SE" sz="1000" dirty="0" err="1">
                          <a:effectLst/>
                        </a:rPr>
                        <a:t>Use</a:t>
                      </a:r>
                      <a:r>
                        <a:rPr lang="sv-SE" sz="1000" dirty="0">
                          <a:effectLst/>
                        </a:rPr>
                        <a:t> dosimeter</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Use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forecepts</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handling the source</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Maximize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distance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between</a:t>
                      </a:r>
                      <a:r>
                        <a:rPr lang="sv-SE" sz="1000" dirty="0">
                          <a:effectLst/>
                          <a:latin typeface="Calibri" panose="020F0502020204030204" pitchFamily="34" charset="0"/>
                          <a:ea typeface="Calibri" panose="020F0502020204030204" pitchFamily="34" charset="0"/>
                          <a:cs typeface="Times New Roman" panose="02020603050405020304" pitchFamily="18" charset="0"/>
                        </a:rPr>
                        <a:t> source and person</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Minimize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time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of</a:t>
                      </a:r>
                      <a:r>
                        <a:rPr lang="sv-SE" sz="1000" dirty="0">
                          <a:effectLst/>
                          <a:latin typeface="Calibri" panose="020F0502020204030204" pitchFamily="34" charset="0"/>
                          <a:ea typeface="Calibri" panose="020F0502020204030204" pitchFamily="34" charset="0"/>
                          <a:cs typeface="Times New Roman" panose="02020603050405020304" pitchFamily="18" charset="0"/>
                        </a:rPr>
                        <a:t> exposure</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Wash</a:t>
                      </a:r>
                      <a:r>
                        <a:rPr lang="sv-SE" sz="1000" dirty="0">
                          <a:effectLst/>
                          <a:latin typeface="Calibri" panose="020F0502020204030204" pitchFamily="34" charset="0"/>
                          <a:ea typeface="Calibri" panose="020F0502020204030204" pitchFamily="34" charset="0"/>
                          <a:cs typeface="Times New Roman" panose="02020603050405020304" pitchFamily="18" charset="0"/>
                        </a:rPr>
                        <a:t> hands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when</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leaving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No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eating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or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drinking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int</a:t>
                      </a:r>
                      <a:r>
                        <a:rPr lang="sv-SE" sz="1000" dirty="0">
                          <a:effectLst/>
                          <a:latin typeface="Calibri" panose="020F0502020204030204" pitchFamily="34" charset="0"/>
                          <a:ea typeface="Calibri" panose="020F0502020204030204" pitchFamily="34" charset="0"/>
                          <a:cs typeface="Times New Roman" panose="02020603050405020304" pitchFamily="18" charset="0"/>
                        </a:rPr>
                        <a:t> the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a:effectLst/>
                        </a:rPr>
                        <a:t>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956069"/>
                  </a:ext>
                </a:extLst>
              </a:tr>
              <a:tr h="0">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7809061"/>
                  </a:ext>
                </a:extLst>
              </a:tr>
            </a:tbl>
          </a:graphicData>
        </a:graphic>
      </p:graphicFrame>
      <p:graphicFrame>
        <p:nvGraphicFramePr>
          <p:cNvPr id="5" name="Tabell 5">
            <a:extLst>
              <a:ext uri="{FF2B5EF4-FFF2-40B4-BE49-F238E27FC236}">
                <a16:creationId xmlns:a16="http://schemas.microsoft.com/office/drawing/2014/main" id="{AED9E8CF-F73D-47AD-9DD6-C2D8FECBF8FF}"/>
              </a:ext>
            </a:extLst>
          </p:cNvPr>
          <p:cNvGraphicFramePr>
            <a:graphicFrameLocks noGrp="1"/>
          </p:cNvGraphicFramePr>
          <p:nvPr>
            <p:extLst>
              <p:ext uri="{D42A27DB-BD31-4B8C-83A1-F6EECF244321}">
                <p14:modId xmlns:p14="http://schemas.microsoft.com/office/powerpoint/2010/main" val="3174252583"/>
              </p:ext>
            </p:extLst>
          </p:nvPr>
        </p:nvGraphicFramePr>
        <p:xfrm>
          <a:off x="1035908" y="5172367"/>
          <a:ext cx="8813142" cy="1667630"/>
        </p:xfrm>
        <a:graphic>
          <a:graphicData uri="http://schemas.openxmlformats.org/drawingml/2006/table">
            <a:tbl>
              <a:tblPr firstRow="1" bandRow="1">
                <a:tableStyleId>{5940675A-B579-460E-94D1-54222C63F5DA}</a:tableStyleId>
              </a:tblPr>
              <a:tblGrid>
                <a:gridCol w="1730169">
                  <a:extLst>
                    <a:ext uri="{9D8B030D-6E8A-4147-A177-3AD203B41FA5}">
                      <a16:colId xmlns:a16="http://schemas.microsoft.com/office/drawing/2014/main" val="3763602741"/>
                    </a:ext>
                  </a:extLst>
                </a:gridCol>
                <a:gridCol w="2066210">
                  <a:extLst>
                    <a:ext uri="{9D8B030D-6E8A-4147-A177-3AD203B41FA5}">
                      <a16:colId xmlns:a16="http://schemas.microsoft.com/office/drawing/2014/main" val="1541903572"/>
                    </a:ext>
                  </a:extLst>
                </a:gridCol>
                <a:gridCol w="1711835">
                  <a:extLst>
                    <a:ext uri="{9D8B030D-6E8A-4147-A177-3AD203B41FA5}">
                      <a16:colId xmlns:a16="http://schemas.microsoft.com/office/drawing/2014/main" val="3945021362"/>
                    </a:ext>
                  </a:extLst>
                </a:gridCol>
                <a:gridCol w="1741374">
                  <a:extLst>
                    <a:ext uri="{9D8B030D-6E8A-4147-A177-3AD203B41FA5}">
                      <a16:colId xmlns:a16="http://schemas.microsoft.com/office/drawing/2014/main" val="727379152"/>
                    </a:ext>
                  </a:extLst>
                </a:gridCol>
                <a:gridCol w="1563554">
                  <a:extLst>
                    <a:ext uri="{9D8B030D-6E8A-4147-A177-3AD203B41FA5}">
                      <a16:colId xmlns:a16="http://schemas.microsoft.com/office/drawing/2014/main" val="738748804"/>
                    </a:ext>
                  </a:extLst>
                </a:gridCol>
              </a:tblGrid>
              <a:tr h="385965">
                <a:tc>
                  <a:txBody>
                    <a:bodyPr/>
                    <a:lstStyle/>
                    <a:p>
                      <a:endParaRPr lang="sv-SE" sz="1100" b="1" dirty="0"/>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r>
                        <a:rPr lang="sv-SE" sz="1100" dirty="0"/>
                        <a:t>Relevant om kemikalier inblandade</a:t>
                      </a:r>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endParaRPr lang="sv-SE" sz="1100" dirty="0"/>
                    </a:p>
                  </a:txBody>
                  <a:tcPr>
                    <a:solidFill>
                      <a:schemeClr val="bg1">
                        <a:lumMod val="85000"/>
                      </a:schemeClr>
                    </a:solidFill>
                  </a:tcPr>
                </a:tc>
                <a:extLst>
                  <a:ext uri="{0D108BD9-81ED-4DB2-BD59-A6C34878D82A}">
                    <a16:rowId xmlns:a16="http://schemas.microsoft.com/office/drawing/2014/main" val="3465105842"/>
                  </a:ext>
                </a:extLst>
              </a:tr>
              <a:tr h="23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1" dirty="0"/>
                        <a:t>Datum</a:t>
                      </a:r>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447197762"/>
                  </a:ext>
                </a:extLst>
              </a:tr>
              <a:tr h="296030">
                <a:tc>
                  <a:txBody>
                    <a:bodyPr/>
                    <a:lstStyle/>
                    <a:p>
                      <a:r>
                        <a:rPr lang="sv-SE" sz="1100" b="1" dirty="0"/>
                        <a:t>Signatur</a:t>
                      </a:r>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a:p>
                  </a:txBody>
                  <a:tcPr/>
                </a:tc>
                <a:extLst>
                  <a:ext uri="{0D108BD9-81ED-4DB2-BD59-A6C34878D82A}">
                    <a16:rowId xmlns:a16="http://schemas.microsoft.com/office/drawing/2014/main" val="1047543756"/>
                  </a:ext>
                </a:extLst>
              </a:tr>
              <a:tr h="234336">
                <a:tc>
                  <a:txBody>
                    <a:bodyPr/>
                    <a:lstStyle/>
                    <a:p>
                      <a:r>
                        <a:rPr lang="sv-SE" sz="1100" b="1" dirty="0"/>
                        <a:t>Namnförtydligande</a:t>
                      </a:r>
                    </a:p>
                  </a:txBody>
                  <a:tcPr>
                    <a:solidFill>
                      <a:schemeClr val="bg1">
                        <a:lumMod val="85000"/>
                      </a:schemeClr>
                    </a:solidFill>
                  </a:tcPr>
                </a:tc>
                <a:tc>
                  <a:txBody>
                    <a:bodyPr/>
                    <a:lstStyle/>
                    <a:p>
                      <a:endParaRPr lang="sv-SE" sz="1100"/>
                    </a:p>
                  </a:txBody>
                  <a:tcPr/>
                </a:tc>
                <a:tc>
                  <a:txBody>
                    <a:bodyPr/>
                    <a:lstStyle/>
                    <a:p>
                      <a:r>
                        <a:rPr lang="sv-SE" sz="1100" dirty="0"/>
                        <a:t>Mattias Olsson</a:t>
                      </a:r>
                    </a:p>
                  </a:txBody>
                  <a:tcPr/>
                </a:tc>
                <a:tc>
                  <a:txBody>
                    <a:bodyPr/>
                    <a:lstStyle/>
                    <a:p>
                      <a:endParaRPr lang="sv-SE" sz="1100" dirty="0"/>
                    </a:p>
                  </a:txBody>
                  <a:tcPr/>
                </a:tc>
                <a:tc>
                  <a:txBody>
                    <a:bodyPr/>
                    <a:lstStyle/>
                    <a:p>
                      <a:r>
                        <a:rPr lang="sv-SE" sz="1100" dirty="0"/>
                        <a:t>Erik Swietlicki</a:t>
                      </a:r>
                    </a:p>
                  </a:txBody>
                  <a:tcPr/>
                </a:tc>
                <a:extLst>
                  <a:ext uri="{0D108BD9-81ED-4DB2-BD59-A6C34878D82A}">
                    <a16:rowId xmlns:a16="http://schemas.microsoft.com/office/drawing/2014/main" val="201284874"/>
                  </a:ext>
                </a:extLst>
              </a:tr>
              <a:tr h="298713">
                <a:tc>
                  <a:txBody>
                    <a:bodyPr/>
                    <a:lstStyle/>
                    <a:p>
                      <a:r>
                        <a:rPr lang="sv-SE" sz="1100" b="1" dirty="0"/>
                        <a:t>Roll</a:t>
                      </a:r>
                    </a:p>
                  </a:txBody>
                  <a:tcPr>
                    <a:solidFill>
                      <a:schemeClr val="bg1">
                        <a:lumMod val="85000"/>
                      </a:schemeClr>
                    </a:solidFill>
                  </a:tcPr>
                </a:tc>
                <a:tc>
                  <a:txBody>
                    <a:bodyPr/>
                    <a:lstStyle/>
                    <a:p>
                      <a:r>
                        <a:rPr lang="sv-SE" sz="1100" dirty="0"/>
                        <a:t>Arbetstagare</a:t>
                      </a:r>
                    </a:p>
                  </a:txBody>
                  <a:tcPr/>
                </a:tc>
                <a:tc>
                  <a:txBody>
                    <a:bodyPr/>
                    <a:lstStyle/>
                    <a:p>
                      <a:r>
                        <a:rPr lang="sv-SE" sz="1100" dirty="0"/>
                        <a:t>Kemiansvarig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Gruppledare/</a:t>
                      </a:r>
                      <a:r>
                        <a:rPr lang="sv-SE" sz="1100" dirty="0" err="1"/>
                        <a:t>motsv</a:t>
                      </a:r>
                      <a:endParaRPr lang="sv-SE" sz="1100" dirty="0"/>
                    </a:p>
                    <a:p>
                      <a:endParaRPr lang="sv-SE" sz="1100" dirty="0"/>
                    </a:p>
                  </a:txBody>
                  <a:tcPr/>
                </a:tc>
                <a:tc>
                  <a:txBody>
                    <a:bodyPr/>
                    <a:lstStyle/>
                    <a:p>
                      <a:r>
                        <a:rPr lang="sv-SE" sz="1100" dirty="0"/>
                        <a:t>Avdelningsföreståndare</a:t>
                      </a:r>
                    </a:p>
                  </a:txBody>
                  <a:tcPr/>
                </a:tc>
                <a:extLst>
                  <a:ext uri="{0D108BD9-81ED-4DB2-BD59-A6C34878D82A}">
                    <a16:rowId xmlns:a16="http://schemas.microsoft.com/office/drawing/2014/main" val="1134440035"/>
                  </a:ext>
                </a:extLst>
              </a:tr>
            </a:tbl>
          </a:graphicData>
        </a:graphic>
      </p:graphicFrame>
    </p:spTree>
    <p:extLst>
      <p:ext uri="{BB962C8B-B14F-4D97-AF65-F5344CB8AC3E}">
        <p14:creationId xmlns:p14="http://schemas.microsoft.com/office/powerpoint/2010/main" val="215656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D26CB-DEF2-4AB8-B769-5569CA28FB1B}"/>
              </a:ext>
            </a:extLst>
          </p:cNvPr>
          <p:cNvSpPr>
            <a:spLocks noGrp="1"/>
          </p:cNvSpPr>
          <p:nvPr>
            <p:ph type="title"/>
          </p:nvPr>
        </p:nvSpPr>
        <p:spPr>
          <a:xfrm>
            <a:off x="838200" y="365125"/>
            <a:ext cx="3875903" cy="1325563"/>
          </a:xfrm>
        </p:spPr>
        <p:txBody>
          <a:bodyPr/>
          <a:lstStyle/>
          <a:p>
            <a:r>
              <a:rPr lang="sv-SE" dirty="0"/>
              <a:t>Riskbedömning</a:t>
            </a:r>
          </a:p>
        </p:txBody>
      </p:sp>
      <p:sp>
        <p:nvSpPr>
          <p:cNvPr id="4" name="textruta 3">
            <a:extLst>
              <a:ext uri="{FF2B5EF4-FFF2-40B4-BE49-F238E27FC236}">
                <a16:creationId xmlns:a16="http://schemas.microsoft.com/office/drawing/2014/main" id="{5F29AAEA-7ED8-446C-9560-BDFF94E6157A}"/>
              </a:ext>
            </a:extLst>
          </p:cNvPr>
          <p:cNvSpPr txBox="1"/>
          <p:nvPr/>
        </p:nvSpPr>
        <p:spPr>
          <a:xfrm>
            <a:off x="705879" y="2173409"/>
            <a:ext cx="4774343" cy="369331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sv-SE" dirty="0"/>
              <a:t> Vid start av nya projekt, som på ett betydande sätt innebär nya risker, ska en skriftlig riskbedömning alltid göras. </a:t>
            </a:r>
          </a:p>
          <a:p>
            <a:endParaRPr lang="sv-SE" dirty="0"/>
          </a:p>
          <a:p>
            <a:r>
              <a:rPr lang="sv-SE" dirty="0"/>
              <a:t>Generellt gäller att arbete inte får påbörjas </a:t>
            </a:r>
            <a:r>
              <a:rPr lang="sv-SE" b="1" dirty="0"/>
              <a:t>innan</a:t>
            </a:r>
            <a:r>
              <a:rPr lang="sv-SE" dirty="0"/>
              <a:t> en undersökning och riskbedömning har genomförts och nödvändiga åtgärder vidtagits för att förebygga ohälsa och olycksfall i arbetet. </a:t>
            </a:r>
          </a:p>
          <a:p>
            <a:endParaRPr lang="sv-SE" dirty="0"/>
          </a:p>
          <a:p>
            <a:r>
              <a:rPr lang="sv-SE" dirty="0"/>
              <a:t>Se vidare dokumentet Särskilda säkerhetsföreskrifter för avdelningen för Kärnfysik som finns tillgängligt via kärnfysiks interna hemsida (under fliken ”HMS”).</a:t>
            </a:r>
          </a:p>
        </p:txBody>
      </p:sp>
      <p:sp>
        <p:nvSpPr>
          <p:cNvPr id="5" name="textruta 4">
            <a:extLst>
              <a:ext uri="{FF2B5EF4-FFF2-40B4-BE49-F238E27FC236}">
                <a16:creationId xmlns:a16="http://schemas.microsoft.com/office/drawing/2014/main" id="{00F02378-14D8-4449-92B5-D63B19768827}"/>
              </a:ext>
            </a:extLst>
          </p:cNvPr>
          <p:cNvSpPr txBox="1"/>
          <p:nvPr/>
        </p:nvSpPr>
        <p:spPr>
          <a:xfrm>
            <a:off x="741405" y="1797908"/>
            <a:ext cx="3751861" cy="369332"/>
          </a:xfrm>
          <a:prstGeom prst="rect">
            <a:avLst/>
          </a:prstGeom>
          <a:noFill/>
        </p:spPr>
        <p:txBody>
          <a:bodyPr wrap="none" rtlCol="0">
            <a:spAutoFit/>
          </a:bodyPr>
          <a:lstStyle/>
          <a:p>
            <a:r>
              <a:rPr lang="sv-SE" dirty="0"/>
              <a:t>Ur: KFs allmänna säkerhetsföreskrifter</a:t>
            </a:r>
          </a:p>
        </p:txBody>
      </p:sp>
      <p:sp>
        <p:nvSpPr>
          <p:cNvPr id="6" name="Rubrik 1">
            <a:extLst>
              <a:ext uri="{FF2B5EF4-FFF2-40B4-BE49-F238E27FC236}">
                <a16:creationId xmlns:a16="http://schemas.microsoft.com/office/drawing/2014/main" id="{F59E1AEB-5089-4FBC-AAFF-94A80279720B}"/>
              </a:ext>
            </a:extLst>
          </p:cNvPr>
          <p:cNvSpPr txBox="1">
            <a:spLocks/>
          </p:cNvSpPr>
          <p:nvPr/>
        </p:nvSpPr>
        <p:spPr>
          <a:xfrm>
            <a:off x="6563497" y="365125"/>
            <a:ext cx="38759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7" name="textruta 6">
            <a:extLst>
              <a:ext uri="{FF2B5EF4-FFF2-40B4-BE49-F238E27FC236}">
                <a16:creationId xmlns:a16="http://schemas.microsoft.com/office/drawing/2014/main" id="{CF4D4A3E-A7E8-4F1F-B1FB-C3AB8D99943D}"/>
              </a:ext>
            </a:extLst>
          </p:cNvPr>
          <p:cNvSpPr txBox="1"/>
          <p:nvPr/>
        </p:nvSpPr>
        <p:spPr>
          <a:xfrm>
            <a:off x="6431176" y="2173409"/>
            <a:ext cx="4774343" cy="3693319"/>
          </a:xfrm>
          <a:prstGeom prst="rect">
            <a:avLst/>
          </a:prstGeom>
          <a:no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sv-SE" dirty="0">
                <a:solidFill>
                  <a:schemeClr val="accent1"/>
                </a:solidFill>
              </a:rPr>
              <a:t> </a:t>
            </a:r>
            <a:r>
              <a:rPr lang="en-US" dirty="0">
                <a:solidFill>
                  <a:schemeClr val="accent1"/>
                </a:solidFill>
              </a:rPr>
              <a:t>When starting a new project that may involve new risks, a written risk assessment must always be made. </a:t>
            </a:r>
          </a:p>
          <a:p>
            <a:endParaRPr lang="en-US" dirty="0">
              <a:solidFill>
                <a:schemeClr val="accent1"/>
              </a:solidFill>
            </a:endParaRPr>
          </a:p>
          <a:p>
            <a:r>
              <a:rPr lang="en-US" dirty="0">
                <a:solidFill>
                  <a:schemeClr val="accent1"/>
                </a:solidFill>
              </a:rPr>
              <a:t>Generally, work may not begin </a:t>
            </a:r>
            <a:r>
              <a:rPr lang="en-US" b="1" dirty="0">
                <a:solidFill>
                  <a:schemeClr val="accent1"/>
                </a:solidFill>
              </a:rPr>
              <a:t>until </a:t>
            </a:r>
            <a:r>
              <a:rPr lang="en-US" dirty="0">
                <a:solidFill>
                  <a:schemeClr val="accent1"/>
                </a:solidFill>
              </a:rPr>
              <a:t>an investigation and risk assessment have been conducted, as well as the necessary measures taken to prevent occupational health risks and accidents. </a:t>
            </a:r>
          </a:p>
          <a:p>
            <a:endParaRPr lang="en-US" dirty="0">
              <a:solidFill>
                <a:schemeClr val="accent1"/>
              </a:solidFill>
            </a:endParaRPr>
          </a:p>
          <a:p>
            <a:r>
              <a:rPr lang="en-US" dirty="0">
                <a:solidFill>
                  <a:schemeClr val="accent1"/>
                </a:solidFill>
              </a:rPr>
              <a:t>See also “Specific Safety Regulations for the Division of Nuclear Physics” on the Nuclear Physics intranet, under “HMS”</a:t>
            </a:r>
            <a:endParaRPr lang="sv-SE" dirty="0">
              <a:solidFill>
                <a:schemeClr val="accent1"/>
              </a:solidFill>
            </a:endParaRPr>
          </a:p>
        </p:txBody>
      </p:sp>
      <p:sp>
        <p:nvSpPr>
          <p:cNvPr id="8" name="textruta 7">
            <a:extLst>
              <a:ext uri="{FF2B5EF4-FFF2-40B4-BE49-F238E27FC236}">
                <a16:creationId xmlns:a16="http://schemas.microsoft.com/office/drawing/2014/main" id="{5855AB6B-BE00-4133-8EAD-37010BBE2310}"/>
              </a:ext>
            </a:extLst>
          </p:cNvPr>
          <p:cNvSpPr txBox="1"/>
          <p:nvPr/>
        </p:nvSpPr>
        <p:spPr>
          <a:xfrm>
            <a:off x="6466702" y="1797908"/>
            <a:ext cx="3730637"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general </a:t>
            </a:r>
            <a:r>
              <a:rPr lang="sv-SE" dirty="0" err="1">
                <a:solidFill>
                  <a:srgbClr val="0070C0"/>
                </a:solidFill>
              </a:rPr>
              <a:t>safety</a:t>
            </a:r>
            <a:r>
              <a:rPr lang="sv-SE" dirty="0">
                <a:solidFill>
                  <a:srgbClr val="0070C0"/>
                </a:solidFill>
              </a:rPr>
              <a:t> </a:t>
            </a:r>
            <a:r>
              <a:rPr lang="sv-SE" dirty="0" err="1">
                <a:solidFill>
                  <a:srgbClr val="0070C0"/>
                </a:solidFill>
              </a:rPr>
              <a:t>regulations</a:t>
            </a:r>
            <a:endParaRPr lang="sv-SE" dirty="0">
              <a:solidFill>
                <a:srgbClr val="0070C0"/>
              </a:solidFill>
            </a:endParaRPr>
          </a:p>
        </p:txBody>
      </p:sp>
    </p:spTree>
    <p:extLst>
      <p:ext uri="{BB962C8B-B14F-4D97-AF65-F5344CB8AC3E}">
        <p14:creationId xmlns:p14="http://schemas.microsoft.com/office/powerpoint/2010/main" val="108043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D26CB-DEF2-4AB8-B769-5569CA28FB1B}"/>
              </a:ext>
            </a:extLst>
          </p:cNvPr>
          <p:cNvSpPr>
            <a:spLocks noGrp="1"/>
          </p:cNvSpPr>
          <p:nvPr>
            <p:ph type="title"/>
          </p:nvPr>
        </p:nvSpPr>
        <p:spPr/>
        <p:txBody>
          <a:bodyPr/>
          <a:lstStyle/>
          <a:p>
            <a:r>
              <a:rPr lang="sv-SE" dirty="0"/>
              <a:t>Riskbedömning</a:t>
            </a:r>
          </a:p>
        </p:txBody>
      </p:sp>
      <p:sp>
        <p:nvSpPr>
          <p:cNvPr id="4" name="textruta 3">
            <a:extLst>
              <a:ext uri="{FF2B5EF4-FFF2-40B4-BE49-F238E27FC236}">
                <a16:creationId xmlns:a16="http://schemas.microsoft.com/office/drawing/2014/main" id="{5F29AAEA-7ED8-446C-9560-BDFF94E6157A}"/>
              </a:ext>
            </a:extLst>
          </p:cNvPr>
          <p:cNvSpPr txBox="1"/>
          <p:nvPr/>
        </p:nvSpPr>
        <p:spPr>
          <a:xfrm>
            <a:off x="915944" y="2248375"/>
            <a:ext cx="4409817" cy="34163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sv-SE" dirty="0"/>
              <a:t>Riskbedömning ska göras för all verksamhet där det bedöms att det finns risker för arbetsskador, men också för andra typer av händelser t.ex. stöld och datorintrång. </a:t>
            </a:r>
          </a:p>
          <a:p>
            <a:endParaRPr lang="sv-SE" dirty="0"/>
          </a:p>
          <a:p>
            <a:r>
              <a:rPr lang="sv-SE" dirty="0"/>
              <a:t>Riskbedömningar ska finnas för varje doktorandprojekt och för laborationer inom grundutbildningen. </a:t>
            </a:r>
          </a:p>
          <a:p>
            <a:endParaRPr lang="sv-SE" dirty="0"/>
          </a:p>
          <a:p>
            <a:r>
              <a:rPr lang="sv-SE" dirty="0"/>
              <a:t>Avdelningsföreståndarna är ansvariga för detta och riskbedömningarna ska kunna redovisas för prefekten. </a:t>
            </a:r>
          </a:p>
        </p:txBody>
      </p:sp>
      <p:sp>
        <p:nvSpPr>
          <p:cNvPr id="5" name="textruta 4">
            <a:extLst>
              <a:ext uri="{FF2B5EF4-FFF2-40B4-BE49-F238E27FC236}">
                <a16:creationId xmlns:a16="http://schemas.microsoft.com/office/drawing/2014/main" id="{00F02378-14D8-4449-92B5-D63B19768827}"/>
              </a:ext>
            </a:extLst>
          </p:cNvPr>
          <p:cNvSpPr txBox="1"/>
          <p:nvPr/>
        </p:nvSpPr>
        <p:spPr>
          <a:xfrm>
            <a:off x="741405" y="1797908"/>
            <a:ext cx="3694986" cy="369332"/>
          </a:xfrm>
          <a:prstGeom prst="rect">
            <a:avLst/>
          </a:prstGeom>
          <a:noFill/>
        </p:spPr>
        <p:txBody>
          <a:bodyPr wrap="none" rtlCol="0">
            <a:spAutoFit/>
          </a:bodyPr>
          <a:lstStyle/>
          <a:p>
            <a:r>
              <a:rPr lang="sv-SE" dirty="0"/>
              <a:t>Ur: KFs särskilda säkerhetsföreskrifter</a:t>
            </a:r>
          </a:p>
        </p:txBody>
      </p:sp>
      <p:sp>
        <p:nvSpPr>
          <p:cNvPr id="6" name="Rubrik 1">
            <a:extLst>
              <a:ext uri="{FF2B5EF4-FFF2-40B4-BE49-F238E27FC236}">
                <a16:creationId xmlns:a16="http://schemas.microsoft.com/office/drawing/2014/main" id="{DBF939BF-5E23-4522-B212-AB73CF0EB64F}"/>
              </a:ext>
            </a:extLst>
          </p:cNvPr>
          <p:cNvSpPr txBox="1">
            <a:spLocks/>
          </p:cNvSpPr>
          <p:nvPr/>
        </p:nvSpPr>
        <p:spPr>
          <a:xfrm>
            <a:off x="6563497" y="365125"/>
            <a:ext cx="38759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7" name="textruta 6">
            <a:extLst>
              <a:ext uri="{FF2B5EF4-FFF2-40B4-BE49-F238E27FC236}">
                <a16:creationId xmlns:a16="http://schemas.microsoft.com/office/drawing/2014/main" id="{05FCD276-E37B-4506-A74A-144E76F9B481}"/>
              </a:ext>
            </a:extLst>
          </p:cNvPr>
          <p:cNvSpPr txBox="1"/>
          <p:nvPr/>
        </p:nvSpPr>
        <p:spPr>
          <a:xfrm>
            <a:off x="6466702" y="1797908"/>
            <a:ext cx="3602012"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special </a:t>
            </a:r>
            <a:r>
              <a:rPr lang="sv-SE" dirty="0" err="1">
                <a:solidFill>
                  <a:srgbClr val="0070C0"/>
                </a:solidFill>
              </a:rPr>
              <a:t>safety</a:t>
            </a:r>
            <a:r>
              <a:rPr lang="sv-SE" dirty="0">
                <a:solidFill>
                  <a:srgbClr val="0070C0"/>
                </a:solidFill>
              </a:rPr>
              <a:t> </a:t>
            </a:r>
            <a:r>
              <a:rPr lang="sv-SE" dirty="0" err="1">
                <a:solidFill>
                  <a:srgbClr val="0070C0"/>
                </a:solidFill>
              </a:rPr>
              <a:t>regulations</a:t>
            </a:r>
            <a:endParaRPr lang="sv-SE" dirty="0">
              <a:solidFill>
                <a:srgbClr val="0070C0"/>
              </a:solidFill>
            </a:endParaRPr>
          </a:p>
        </p:txBody>
      </p:sp>
      <p:sp>
        <p:nvSpPr>
          <p:cNvPr id="10" name="textruta 9">
            <a:extLst>
              <a:ext uri="{FF2B5EF4-FFF2-40B4-BE49-F238E27FC236}">
                <a16:creationId xmlns:a16="http://schemas.microsoft.com/office/drawing/2014/main" id="{1B33363F-F313-4F13-BDC8-19A487F79828}"/>
              </a:ext>
            </a:extLst>
          </p:cNvPr>
          <p:cNvSpPr txBox="1"/>
          <p:nvPr/>
        </p:nvSpPr>
        <p:spPr>
          <a:xfrm>
            <a:off x="6431176" y="2173409"/>
            <a:ext cx="4774343" cy="3693319"/>
          </a:xfrm>
          <a:prstGeom prst="rect">
            <a:avLst/>
          </a:prstGeom>
          <a:no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sv-SE" dirty="0">
                <a:solidFill>
                  <a:schemeClr val="accent1"/>
                </a:solidFill>
              </a:rPr>
              <a:t> </a:t>
            </a:r>
            <a:r>
              <a:rPr lang="en-US" dirty="0">
                <a:solidFill>
                  <a:schemeClr val="accent1"/>
                </a:solidFill>
              </a:rPr>
              <a:t>Risk assessment should be carried out in all cases where there is a risk of occupational injury, but also in other cases, for example, the risk of theft and computer hacking. </a:t>
            </a:r>
          </a:p>
          <a:p>
            <a:endParaRPr lang="en-US" dirty="0">
              <a:solidFill>
                <a:schemeClr val="accent1"/>
              </a:solidFill>
            </a:endParaRPr>
          </a:p>
          <a:p>
            <a:r>
              <a:rPr lang="en-US" dirty="0">
                <a:solidFill>
                  <a:schemeClr val="accent1"/>
                </a:solidFill>
              </a:rPr>
              <a:t>Risk assessment must be carried out for each doctoral project and for laboratory </a:t>
            </a:r>
            <a:r>
              <a:rPr lang="en-US" dirty="0" err="1">
                <a:solidFill>
                  <a:schemeClr val="accent1"/>
                </a:solidFill>
              </a:rPr>
              <a:t>practicals</a:t>
            </a:r>
            <a:r>
              <a:rPr lang="en-US" dirty="0">
                <a:solidFill>
                  <a:schemeClr val="accent1"/>
                </a:solidFill>
              </a:rPr>
              <a:t> in undergraduate teaching. </a:t>
            </a:r>
          </a:p>
          <a:p>
            <a:endParaRPr lang="en-US" dirty="0">
              <a:solidFill>
                <a:schemeClr val="accent1"/>
              </a:solidFill>
            </a:endParaRPr>
          </a:p>
          <a:p>
            <a:r>
              <a:rPr lang="en-US" dirty="0">
                <a:solidFill>
                  <a:schemeClr val="accent1"/>
                </a:solidFill>
              </a:rPr>
              <a:t>The Head of Division is responsible for ensuring risk assessments are carried out, and he or she should be able to be present them to the Head of Department. </a:t>
            </a:r>
            <a:endParaRPr lang="sv-SE" dirty="0">
              <a:solidFill>
                <a:schemeClr val="accent1"/>
              </a:solidFill>
            </a:endParaRPr>
          </a:p>
        </p:txBody>
      </p:sp>
    </p:spTree>
    <p:extLst>
      <p:ext uri="{BB962C8B-B14F-4D97-AF65-F5344CB8AC3E}">
        <p14:creationId xmlns:p14="http://schemas.microsoft.com/office/powerpoint/2010/main" val="47600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D26CB-DEF2-4AB8-B769-5569CA28FB1B}"/>
              </a:ext>
            </a:extLst>
          </p:cNvPr>
          <p:cNvSpPr>
            <a:spLocks noGrp="1"/>
          </p:cNvSpPr>
          <p:nvPr>
            <p:ph type="title"/>
          </p:nvPr>
        </p:nvSpPr>
        <p:spPr/>
        <p:txBody>
          <a:bodyPr/>
          <a:lstStyle/>
          <a:p>
            <a:r>
              <a:rPr lang="sv-SE" dirty="0"/>
              <a:t>Riskbedömning</a:t>
            </a:r>
          </a:p>
        </p:txBody>
      </p:sp>
      <p:sp>
        <p:nvSpPr>
          <p:cNvPr id="5" name="textruta 4">
            <a:extLst>
              <a:ext uri="{FF2B5EF4-FFF2-40B4-BE49-F238E27FC236}">
                <a16:creationId xmlns:a16="http://schemas.microsoft.com/office/drawing/2014/main" id="{00F02378-14D8-4449-92B5-D63B19768827}"/>
              </a:ext>
            </a:extLst>
          </p:cNvPr>
          <p:cNvSpPr txBox="1"/>
          <p:nvPr/>
        </p:nvSpPr>
        <p:spPr>
          <a:xfrm>
            <a:off x="7945394" y="365125"/>
            <a:ext cx="3694986" cy="369332"/>
          </a:xfrm>
          <a:prstGeom prst="rect">
            <a:avLst/>
          </a:prstGeom>
          <a:noFill/>
        </p:spPr>
        <p:txBody>
          <a:bodyPr wrap="none" rtlCol="0">
            <a:spAutoFit/>
          </a:bodyPr>
          <a:lstStyle/>
          <a:p>
            <a:r>
              <a:rPr lang="sv-SE" dirty="0"/>
              <a:t>Ur: KFs särskilda säkerhetsföreskrifter</a:t>
            </a:r>
          </a:p>
        </p:txBody>
      </p:sp>
      <p:sp>
        <p:nvSpPr>
          <p:cNvPr id="6" name="textruta 5">
            <a:extLst>
              <a:ext uri="{FF2B5EF4-FFF2-40B4-BE49-F238E27FC236}">
                <a16:creationId xmlns:a16="http://schemas.microsoft.com/office/drawing/2014/main" id="{C5F7F4E6-BD0E-4E1A-B19F-6CD299E9FD33}"/>
              </a:ext>
            </a:extLst>
          </p:cNvPr>
          <p:cNvSpPr txBox="1"/>
          <p:nvPr/>
        </p:nvSpPr>
        <p:spPr>
          <a:xfrm>
            <a:off x="594869" y="1446342"/>
            <a:ext cx="10802180" cy="5078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sv-SE" dirty="0"/>
              <a:t>All laborativ verksamhet ska riskbedömas enligt följande: </a:t>
            </a:r>
          </a:p>
          <a:p>
            <a:endParaRPr lang="sv-SE" dirty="0"/>
          </a:p>
          <a:p>
            <a:pPr marL="342900" indent="-342900">
              <a:buAutoNum type="arabicPeriod"/>
            </a:pPr>
            <a:r>
              <a:rPr lang="sv-SE" dirty="0"/>
              <a:t>Vid start av nya projekt, som på ett betydande sätt innebär nya risker, ska en skriftlig riskbedömning av arbetet alltid göras. Riskbedömningens giltighetstid är högst 1 år och måste därefter uppdateras. Varuinformationsbladen får inte vara äldre än 3 år då riskbedömningen upprättas. </a:t>
            </a:r>
          </a:p>
          <a:p>
            <a:pPr marL="342900" indent="-342900">
              <a:buAutoNum type="arabicPeriod"/>
            </a:pPr>
            <a:endParaRPr lang="sv-SE" dirty="0"/>
          </a:p>
          <a:p>
            <a:pPr marL="342900" indent="-342900">
              <a:buAutoNum type="arabicPeriod"/>
            </a:pPr>
            <a:r>
              <a:rPr lang="sv-SE" dirty="0"/>
              <a:t>Riskbedömning av laborativa moment ska normalt upprättas av den som ska utföra arbetet praktiskt och helst i kemikaliehanteringssystemet KLARA. Vid byte av personal ska normalt en ny riskbedömning göras. Mattias Olsson ska kontaktas vid riskbedömning av kemiska riskkällor. Riskbedömningen ska granskas av Mattias Olsson och godkännas av avdelningsföreståndaren innan arbetet påbörjas. </a:t>
            </a:r>
          </a:p>
          <a:p>
            <a:pPr marL="342900" indent="-342900">
              <a:buAutoNum type="arabicPeriod"/>
            </a:pPr>
            <a:endParaRPr lang="sv-SE" dirty="0"/>
          </a:p>
          <a:p>
            <a:pPr marL="342900" indent="-342900">
              <a:buAutoNum type="arabicPeriod"/>
            </a:pPr>
            <a:r>
              <a:rPr lang="sv-SE" dirty="0"/>
              <a:t>I de fall riskbedömningen görs av annan än den som utför arbetet ansvarar den som gjort riskbedömningen för att den som utför arbetet signerar att denne läst och förstått samt förbinder sig att följa de åtgärder som framgår av riskbedömningen. </a:t>
            </a:r>
          </a:p>
          <a:p>
            <a:pPr marL="342900" indent="-342900">
              <a:buAutoNum type="arabicPeriod"/>
            </a:pPr>
            <a:endParaRPr lang="sv-SE" dirty="0"/>
          </a:p>
          <a:p>
            <a:pPr marL="342900" indent="-342900">
              <a:buAutoNum type="arabicPeriod"/>
            </a:pPr>
            <a:r>
              <a:rPr lang="sv-SE" dirty="0"/>
              <a:t>Originalet arkiveras hos avdelningsföreståndaren. </a:t>
            </a:r>
          </a:p>
          <a:p>
            <a:pPr marL="342900" indent="-342900">
              <a:buAutoNum type="arabicPeriod"/>
            </a:pPr>
            <a:endParaRPr lang="sv-SE" dirty="0"/>
          </a:p>
          <a:p>
            <a:pPr marL="342900" indent="-342900">
              <a:buAutoNum type="arabicPeriod"/>
            </a:pPr>
            <a:r>
              <a:rPr lang="sv-SE" dirty="0"/>
              <a:t>Kopia förvaras lätt tillgängligt i anslutning till där arbetet utförs. </a:t>
            </a:r>
          </a:p>
        </p:txBody>
      </p:sp>
    </p:spTree>
    <p:extLst>
      <p:ext uri="{BB962C8B-B14F-4D97-AF65-F5344CB8AC3E}">
        <p14:creationId xmlns:p14="http://schemas.microsoft.com/office/powerpoint/2010/main" val="188799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D26CB-DEF2-4AB8-B769-5569CA28FB1B}"/>
              </a:ext>
            </a:extLst>
          </p:cNvPr>
          <p:cNvSpPr>
            <a:spLocks noGrp="1"/>
          </p:cNvSpPr>
          <p:nvPr>
            <p:ph type="title"/>
          </p:nvPr>
        </p:nvSpPr>
        <p:spPr/>
        <p:txBody>
          <a:body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5" name="textruta 4">
            <a:extLst>
              <a:ext uri="{FF2B5EF4-FFF2-40B4-BE49-F238E27FC236}">
                <a16:creationId xmlns:a16="http://schemas.microsoft.com/office/drawing/2014/main" id="{00F02378-14D8-4449-92B5-D63B19768827}"/>
              </a:ext>
            </a:extLst>
          </p:cNvPr>
          <p:cNvSpPr txBox="1"/>
          <p:nvPr/>
        </p:nvSpPr>
        <p:spPr>
          <a:xfrm>
            <a:off x="7945394" y="365125"/>
            <a:ext cx="3657476"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a:t>
            </a:r>
            <a:r>
              <a:rPr lang="sv-SE" dirty="0" err="1">
                <a:solidFill>
                  <a:srgbClr val="0070C0"/>
                </a:solidFill>
              </a:rPr>
              <a:t>specific</a:t>
            </a:r>
            <a:r>
              <a:rPr lang="sv-SE" dirty="0">
                <a:solidFill>
                  <a:srgbClr val="0070C0"/>
                </a:solidFill>
              </a:rPr>
              <a:t> </a:t>
            </a:r>
            <a:r>
              <a:rPr lang="sv-SE" dirty="0" err="1">
                <a:solidFill>
                  <a:srgbClr val="0070C0"/>
                </a:solidFill>
              </a:rPr>
              <a:t>safety</a:t>
            </a:r>
            <a:r>
              <a:rPr lang="sv-SE" dirty="0">
                <a:solidFill>
                  <a:srgbClr val="0070C0"/>
                </a:solidFill>
              </a:rPr>
              <a:t> </a:t>
            </a:r>
            <a:r>
              <a:rPr lang="sv-SE" dirty="0" err="1">
                <a:solidFill>
                  <a:srgbClr val="0070C0"/>
                </a:solidFill>
              </a:rPr>
              <a:t>regulatoins</a:t>
            </a:r>
            <a:endParaRPr lang="sv-SE" dirty="0">
              <a:solidFill>
                <a:srgbClr val="0070C0"/>
              </a:solidFill>
            </a:endParaRPr>
          </a:p>
        </p:txBody>
      </p:sp>
      <p:sp>
        <p:nvSpPr>
          <p:cNvPr id="6" name="textruta 5">
            <a:extLst>
              <a:ext uri="{FF2B5EF4-FFF2-40B4-BE49-F238E27FC236}">
                <a16:creationId xmlns:a16="http://schemas.microsoft.com/office/drawing/2014/main" id="{C5F7F4E6-BD0E-4E1A-B19F-6CD299E9FD33}"/>
              </a:ext>
            </a:extLst>
          </p:cNvPr>
          <p:cNvSpPr txBox="1"/>
          <p:nvPr/>
        </p:nvSpPr>
        <p:spPr>
          <a:xfrm>
            <a:off x="594869" y="1446342"/>
            <a:ext cx="10802180" cy="535531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solidFill>
                  <a:srgbClr val="0070C0"/>
                </a:solidFill>
              </a:rPr>
              <a:t>Risk assessments are to be carried out for all laboratory activities, as described below.</a:t>
            </a:r>
          </a:p>
          <a:p>
            <a:endParaRPr lang="en-US" dirty="0">
              <a:solidFill>
                <a:srgbClr val="0070C0"/>
              </a:solidFill>
            </a:endParaRPr>
          </a:p>
          <a:p>
            <a:r>
              <a:rPr lang="en-US" dirty="0">
                <a:solidFill>
                  <a:srgbClr val="0070C0"/>
                </a:solidFill>
              </a:rPr>
              <a:t> 1. When starting a new project that may be associated with significant new risks, a written risk assessment of the project must always be made. This risk assessment is only valid for 1 year, and must then be updated. Material data sheets must not be older than 3 years when the risk assessment is made. </a:t>
            </a:r>
          </a:p>
          <a:p>
            <a:endParaRPr lang="en-US" dirty="0">
              <a:solidFill>
                <a:srgbClr val="0070C0"/>
              </a:solidFill>
            </a:endParaRPr>
          </a:p>
          <a:p>
            <a:r>
              <a:rPr lang="en-US" dirty="0">
                <a:solidFill>
                  <a:srgbClr val="0070C0"/>
                </a:solidFill>
              </a:rPr>
              <a:t>2. Risk assessment of laboratory operations should normally be made by the person who is to perform the work and in the system for management of chemicals KLARA. If there is a change in personnel, a new risk assessment should normally be made. Contact Mattias Olsson regarding the risk assessment of chemical hazards. Risk assessments are to be reviewed by Mattias Olsson and approved by the Head of Division before work commences. </a:t>
            </a:r>
          </a:p>
          <a:p>
            <a:endParaRPr lang="en-US" dirty="0">
              <a:solidFill>
                <a:srgbClr val="0070C0"/>
              </a:solidFill>
            </a:endParaRPr>
          </a:p>
          <a:p>
            <a:r>
              <a:rPr lang="en-US" dirty="0">
                <a:solidFill>
                  <a:srgbClr val="0070C0"/>
                </a:solidFill>
              </a:rPr>
              <a:t>3. When the risk assessment is made by someone other than the person who is going to perform the work, the person making the risk assessment is responsible for ensuring that the person who will carry out the work has read and understood the risk assessment, signs a declaration to this effect, and agrees to comply with the measures set out in the risk assessment. </a:t>
            </a:r>
          </a:p>
          <a:p>
            <a:endParaRPr lang="en-US" dirty="0">
              <a:solidFill>
                <a:srgbClr val="0070C0"/>
              </a:solidFill>
            </a:endParaRPr>
          </a:p>
          <a:p>
            <a:r>
              <a:rPr lang="en-US" dirty="0">
                <a:solidFill>
                  <a:srgbClr val="0070C0"/>
                </a:solidFill>
              </a:rPr>
              <a:t>4. The original is to be kept by the Head of Division. </a:t>
            </a:r>
          </a:p>
          <a:p>
            <a:endParaRPr lang="en-US" dirty="0">
              <a:solidFill>
                <a:srgbClr val="0070C0"/>
              </a:solidFill>
            </a:endParaRPr>
          </a:p>
          <a:p>
            <a:r>
              <a:rPr lang="en-US" dirty="0">
                <a:solidFill>
                  <a:srgbClr val="0070C0"/>
                </a:solidFill>
              </a:rPr>
              <a:t>5. A copy is to be kept so that it is readily accessible in the area in which the work is being carried out. </a:t>
            </a:r>
            <a:endParaRPr lang="sv-SE" dirty="0">
              <a:solidFill>
                <a:srgbClr val="0070C0"/>
              </a:solidFill>
            </a:endParaRPr>
          </a:p>
        </p:txBody>
      </p:sp>
    </p:spTree>
    <p:extLst>
      <p:ext uri="{BB962C8B-B14F-4D97-AF65-F5344CB8AC3E}">
        <p14:creationId xmlns:p14="http://schemas.microsoft.com/office/powerpoint/2010/main" val="333934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D6F784-2B18-4BC6-9F61-55D2ED17EDBB}"/>
              </a:ext>
            </a:extLst>
          </p:cNvPr>
          <p:cNvSpPr>
            <a:spLocks noGrp="1"/>
          </p:cNvSpPr>
          <p:nvPr>
            <p:ph type="title"/>
          </p:nvPr>
        </p:nvSpPr>
        <p:spPr/>
        <p:txBody>
          <a:bodyPr/>
          <a:lstStyle/>
          <a:p>
            <a:r>
              <a:rPr lang="sv-SE" dirty="0"/>
              <a:t>Hantering av riskbedömningar på KF</a:t>
            </a:r>
            <a:endParaRPr lang="sv-SE" dirty="0">
              <a:highlight>
                <a:srgbClr val="FFFF00"/>
              </a:highlight>
            </a:endParaRPr>
          </a:p>
        </p:txBody>
      </p:sp>
      <p:sp>
        <p:nvSpPr>
          <p:cNvPr id="6" name="Underrubrik 2">
            <a:extLst>
              <a:ext uri="{FF2B5EF4-FFF2-40B4-BE49-F238E27FC236}">
                <a16:creationId xmlns:a16="http://schemas.microsoft.com/office/drawing/2014/main" id="{1EBCB888-B7FC-485F-98D4-3A19C5580093}"/>
              </a:ext>
            </a:extLst>
          </p:cNvPr>
          <p:cNvSpPr txBox="1">
            <a:spLocks/>
          </p:cNvSpPr>
          <p:nvPr/>
        </p:nvSpPr>
        <p:spPr>
          <a:xfrm>
            <a:off x="5887644" y="1542925"/>
            <a:ext cx="1366828" cy="1552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400" dirty="0"/>
              <a:t>3</a:t>
            </a:r>
          </a:p>
          <a:p>
            <a:pPr>
              <a:spcBef>
                <a:spcPts val="0"/>
              </a:spcBef>
            </a:pPr>
            <a:r>
              <a:rPr lang="sv-SE" sz="1400" dirty="0"/>
              <a:t>Gruppledare eller annan senior för </a:t>
            </a:r>
            <a:r>
              <a:rPr lang="sv-SE" sz="1400" dirty="0" err="1"/>
              <a:t>review</a:t>
            </a:r>
            <a:r>
              <a:rPr lang="sv-SE" sz="1400" dirty="0"/>
              <a:t>.</a:t>
            </a:r>
          </a:p>
          <a:p>
            <a:pPr>
              <a:spcBef>
                <a:spcPts val="0"/>
              </a:spcBef>
            </a:pPr>
            <a:endParaRPr lang="sv-SE" sz="1400" dirty="0"/>
          </a:p>
          <a:p>
            <a:pPr>
              <a:spcBef>
                <a:spcPts val="0"/>
              </a:spcBef>
            </a:pPr>
            <a:r>
              <a:rPr lang="sv-SE" sz="1400" dirty="0"/>
              <a:t>Gruppledare/ senior signerar!</a:t>
            </a:r>
          </a:p>
        </p:txBody>
      </p:sp>
      <p:sp>
        <p:nvSpPr>
          <p:cNvPr id="7" name="Pil: höger 6">
            <a:extLst>
              <a:ext uri="{FF2B5EF4-FFF2-40B4-BE49-F238E27FC236}">
                <a16:creationId xmlns:a16="http://schemas.microsoft.com/office/drawing/2014/main" id="{A48E7D74-91E9-465F-9C35-58C82B71C2DD}"/>
              </a:ext>
            </a:extLst>
          </p:cNvPr>
          <p:cNvSpPr/>
          <p:nvPr/>
        </p:nvSpPr>
        <p:spPr>
          <a:xfrm>
            <a:off x="7254472" y="2042788"/>
            <a:ext cx="877329"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nderrubrik 2">
            <a:extLst>
              <a:ext uri="{FF2B5EF4-FFF2-40B4-BE49-F238E27FC236}">
                <a16:creationId xmlns:a16="http://schemas.microsoft.com/office/drawing/2014/main" id="{8C3FD845-3DD4-4065-9EF5-735193E04C4A}"/>
              </a:ext>
            </a:extLst>
          </p:cNvPr>
          <p:cNvSpPr txBox="1">
            <a:spLocks/>
          </p:cNvSpPr>
          <p:nvPr/>
        </p:nvSpPr>
        <p:spPr>
          <a:xfrm>
            <a:off x="8131801" y="1443854"/>
            <a:ext cx="2507553" cy="1552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800" dirty="0"/>
              <a:t>4</a:t>
            </a:r>
          </a:p>
          <a:p>
            <a:pPr>
              <a:spcBef>
                <a:spcPts val="0"/>
              </a:spcBef>
            </a:pPr>
            <a:r>
              <a:rPr lang="sv-SE" sz="1800" dirty="0"/>
              <a:t>HMS-</a:t>
            </a:r>
            <a:r>
              <a:rPr lang="sv-SE" sz="1800" dirty="0" err="1"/>
              <a:t>avd</a:t>
            </a:r>
            <a:r>
              <a:rPr lang="sv-SE" sz="1800" dirty="0"/>
              <a:t> </a:t>
            </a:r>
            <a:r>
              <a:rPr lang="sv-SE" sz="1800" dirty="0" err="1"/>
              <a:t>förest</a:t>
            </a:r>
            <a:r>
              <a:rPr lang="sv-SE" sz="1800" dirty="0"/>
              <a:t> (Kristina) </a:t>
            </a:r>
          </a:p>
          <a:p>
            <a:pPr>
              <a:spcBef>
                <a:spcPts val="0"/>
              </a:spcBef>
            </a:pPr>
            <a:r>
              <a:rPr lang="sv-SE" sz="1800" dirty="0"/>
              <a:t>+</a:t>
            </a:r>
          </a:p>
          <a:p>
            <a:pPr>
              <a:spcBef>
                <a:spcPts val="0"/>
              </a:spcBef>
            </a:pPr>
            <a:r>
              <a:rPr lang="sv-SE" sz="1800" dirty="0" err="1"/>
              <a:t>Avd</a:t>
            </a:r>
            <a:r>
              <a:rPr lang="sv-SE" sz="1800" dirty="0"/>
              <a:t> </a:t>
            </a:r>
            <a:r>
              <a:rPr lang="sv-SE" sz="1800" dirty="0" err="1"/>
              <a:t>förest</a:t>
            </a:r>
            <a:r>
              <a:rPr lang="sv-SE" sz="1800" dirty="0"/>
              <a:t> (Erik)</a:t>
            </a:r>
          </a:p>
          <a:p>
            <a:pPr>
              <a:spcBef>
                <a:spcPts val="0"/>
              </a:spcBef>
            </a:pPr>
            <a:endParaRPr lang="sv-SE" sz="1800" dirty="0"/>
          </a:p>
          <a:p>
            <a:pPr>
              <a:spcBef>
                <a:spcPts val="0"/>
              </a:spcBef>
            </a:pPr>
            <a:r>
              <a:rPr lang="sv-SE" sz="1800" dirty="0" err="1"/>
              <a:t>Avd</a:t>
            </a:r>
            <a:r>
              <a:rPr lang="sv-SE" sz="1800" dirty="0"/>
              <a:t> </a:t>
            </a:r>
            <a:r>
              <a:rPr lang="sv-SE" sz="1800" dirty="0" err="1"/>
              <a:t>förest</a:t>
            </a:r>
            <a:r>
              <a:rPr lang="sv-SE" sz="1800" dirty="0"/>
              <a:t> signera! </a:t>
            </a:r>
          </a:p>
        </p:txBody>
      </p:sp>
      <p:sp>
        <p:nvSpPr>
          <p:cNvPr id="9" name="Underrubrik 2">
            <a:extLst>
              <a:ext uri="{FF2B5EF4-FFF2-40B4-BE49-F238E27FC236}">
                <a16:creationId xmlns:a16="http://schemas.microsoft.com/office/drawing/2014/main" id="{C8A9FF97-9846-4301-A207-4051A3227001}"/>
              </a:ext>
            </a:extLst>
          </p:cNvPr>
          <p:cNvSpPr txBox="1">
            <a:spLocks/>
          </p:cNvSpPr>
          <p:nvPr/>
        </p:nvSpPr>
        <p:spPr>
          <a:xfrm>
            <a:off x="1089536" y="1546734"/>
            <a:ext cx="1858823" cy="14058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sv-SE" sz="1400" dirty="0"/>
              <a:t>1</a:t>
            </a:r>
          </a:p>
          <a:p>
            <a:r>
              <a:rPr lang="sv-SE" sz="1400" dirty="0"/>
              <a:t>Varje medarbetare:</a:t>
            </a:r>
          </a:p>
          <a:p>
            <a:r>
              <a:rPr lang="sv-SE" sz="1400" dirty="0"/>
              <a:t>Arbetsmoment  riskbedömning</a:t>
            </a:r>
          </a:p>
          <a:p>
            <a:r>
              <a:rPr lang="sv-SE" sz="1400" dirty="0"/>
              <a:t>Signera!</a:t>
            </a:r>
          </a:p>
          <a:p>
            <a:endParaRPr lang="sv-SE" sz="1400" dirty="0"/>
          </a:p>
        </p:txBody>
      </p:sp>
      <p:sp>
        <p:nvSpPr>
          <p:cNvPr id="10" name="Pil: höger 9">
            <a:extLst>
              <a:ext uri="{FF2B5EF4-FFF2-40B4-BE49-F238E27FC236}">
                <a16:creationId xmlns:a16="http://schemas.microsoft.com/office/drawing/2014/main" id="{7DB6C91B-18EE-4FD0-BFE4-AB677E0C035D}"/>
              </a:ext>
            </a:extLst>
          </p:cNvPr>
          <p:cNvSpPr/>
          <p:nvPr/>
        </p:nvSpPr>
        <p:spPr>
          <a:xfrm>
            <a:off x="2948359" y="2018894"/>
            <a:ext cx="2939285"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Underrubrik 2">
            <a:extLst>
              <a:ext uri="{FF2B5EF4-FFF2-40B4-BE49-F238E27FC236}">
                <a16:creationId xmlns:a16="http://schemas.microsoft.com/office/drawing/2014/main" id="{F9BC0A26-C43D-4EA7-AAF6-FE84DEB891F7}"/>
              </a:ext>
            </a:extLst>
          </p:cNvPr>
          <p:cNvSpPr txBox="1">
            <a:spLocks/>
          </p:cNvSpPr>
          <p:nvPr/>
        </p:nvSpPr>
        <p:spPr>
          <a:xfrm>
            <a:off x="3563080" y="1563350"/>
            <a:ext cx="1858823" cy="147677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400" dirty="0"/>
              <a:t>2</a:t>
            </a:r>
          </a:p>
          <a:p>
            <a:pPr>
              <a:spcBef>
                <a:spcPts val="0"/>
              </a:spcBef>
            </a:pPr>
            <a:r>
              <a:rPr lang="sv-SE" sz="1400" dirty="0"/>
              <a:t>Om kemikalier inblandade, </a:t>
            </a:r>
          </a:p>
          <a:p>
            <a:pPr>
              <a:spcBef>
                <a:spcPts val="0"/>
              </a:spcBef>
            </a:pPr>
            <a:r>
              <a:rPr lang="sv-SE" sz="1400" dirty="0"/>
              <a:t>via Mattias Olsson som </a:t>
            </a:r>
            <a:r>
              <a:rPr lang="sv-SE" sz="1400" dirty="0" err="1"/>
              <a:t>reviewar</a:t>
            </a:r>
            <a:r>
              <a:rPr lang="sv-SE" sz="1400" dirty="0"/>
              <a:t>, godkänner.</a:t>
            </a:r>
          </a:p>
          <a:p>
            <a:pPr>
              <a:spcBef>
                <a:spcPts val="0"/>
              </a:spcBef>
            </a:pPr>
            <a:endParaRPr lang="sv-SE" sz="1400" dirty="0"/>
          </a:p>
          <a:p>
            <a:pPr>
              <a:spcBef>
                <a:spcPts val="0"/>
              </a:spcBef>
            </a:pPr>
            <a:r>
              <a:rPr lang="sv-SE" sz="1400" dirty="0"/>
              <a:t>Mattias signerar!</a:t>
            </a:r>
          </a:p>
        </p:txBody>
      </p:sp>
      <p:cxnSp>
        <p:nvCxnSpPr>
          <p:cNvPr id="13" name="Rak koppling 12">
            <a:extLst>
              <a:ext uri="{FF2B5EF4-FFF2-40B4-BE49-F238E27FC236}">
                <a16:creationId xmlns:a16="http://schemas.microsoft.com/office/drawing/2014/main" id="{6E022408-AC60-4530-9A4B-F071C56E792F}"/>
              </a:ext>
            </a:extLst>
          </p:cNvPr>
          <p:cNvCxnSpPr>
            <a:cxnSpLocks/>
          </p:cNvCxnSpPr>
          <p:nvPr/>
        </p:nvCxnSpPr>
        <p:spPr>
          <a:xfrm flipV="1">
            <a:off x="455031" y="2140477"/>
            <a:ext cx="0" cy="203231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B68CA4A8-984A-4E7B-A69B-5CAF31B92250}"/>
              </a:ext>
            </a:extLst>
          </p:cNvPr>
          <p:cNvCxnSpPr>
            <a:cxnSpLocks/>
          </p:cNvCxnSpPr>
          <p:nvPr/>
        </p:nvCxnSpPr>
        <p:spPr>
          <a:xfrm flipV="1">
            <a:off x="455031" y="2127776"/>
            <a:ext cx="634505" cy="12701"/>
          </a:xfrm>
          <a:prstGeom prst="line">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6686919D-5E7E-49BA-89D1-E89A9A457344}"/>
              </a:ext>
            </a:extLst>
          </p:cNvPr>
          <p:cNvCxnSpPr>
            <a:cxnSpLocks/>
            <a:endCxn id="8" idx="2"/>
          </p:cNvCxnSpPr>
          <p:nvPr/>
        </p:nvCxnSpPr>
        <p:spPr>
          <a:xfrm flipV="1">
            <a:off x="9385578" y="2996517"/>
            <a:ext cx="0" cy="119464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Rak koppling 30">
            <a:extLst>
              <a:ext uri="{FF2B5EF4-FFF2-40B4-BE49-F238E27FC236}">
                <a16:creationId xmlns:a16="http://schemas.microsoft.com/office/drawing/2014/main" id="{49733CEC-9DFA-4D94-A3C8-9671C69335BE}"/>
              </a:ext>
            </a:extLst>
          </p:cNvPr>
          <p:cNvCxnSpPr>
            <a:cxnSpLocks/>
          </p:cNvCxnSpPr>
          <p:nvPr/>
        </p:nvCxnSpPr>
        <p:spPr>
          <a:xfrm flipH="1">
            <a:off x="7442859" y="4191163"/>
            <a:ext cx="194271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8CCE71FF-CD8D-4F42-966B-F03A7AE2F832}"/>
              </a:ext>
            </a:extLst>
          </p:cNvPr>
          <p:cNvCxnSpPr>
            <a:cxnSpLocks/>
          </p:cNvCxnSpPr>
          <p:nvPr/>
        </p:nvCxnSpPr>
        <p:spPr>
          <a:xfrm flipH="1">
            <a:off x="407773" y="4172787"/>
            <a:ext cx="3512904" cy="1837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66CC35A-EDA4-4498-8040-0FD8C8A4992C}"/>
              </a:ext>
            </a:extLst>
          </p:cNvPr>
          <p:cNvSpPr txBox="1"/>
          <p:nvPr/>
        </p:nvSpPr>
        <p:spPr>
          <a:xfrm>
            <a:off x="2724294" y="3729498"/>
            <a:ext cx="5547031"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285750" indent="-285750">
              <a:buFont typeface="Arial" panose="020B0604020202020204" pitchFamily="34" charset="0"/>
              <a:buChar char="•"/>
            </a:pPr>
            <a:r>
              <a:rPr lang="sv-SE" dirty="0"/>
              <a:t>Återkoppling, kopia till medarbetare</a:t>
            </a:r>
          </a:p>
          <a:p>
            <a:pPr marL="285750" indent="-285750">
              <a:buFont typeface="Arial" panose="020B0604020202020204" pitchFamily="34" charset="0"/>
              <a:buChar char="•"/>
            </a:pPr>
            <a:r>
              <a:rPr lang="sv-SE" dirty="0"/>
              <a:t>Kopia på riskbedömning ska finnas där arbetet bedrivs</a:t>
            </a:r>
          </a:p>
          <a:p>
            <a:pPr marL="285750" indent="-285750">
              <a:buFont typeface="Arial" panose="020B0604020202020204" pitchFamily="34" charset="0"/>
              <a:buChar char="•"/>
            </a:pPr>
            <a:r>
              <a:rPr lang="sv-SE" dirty="0"/>
              <a:t>Arkivering hos avdelningsföreståndare</a:t>
            </a:r>
          </a:p>
        </p:txBody>
      </p:sp>
      <p:sp>
        <p:nvSpPr>
          <p:cNvPr id="38" name="textruta 37">
            <a:extLst>
              <a:ext uri="{FF2B5EF4-FFF2-40B4-BE49-F238E27FC236}">
                <a16:creationId xmlns:a16="http://schemas.microsoft.com/office/drawing/2014/main" id="{44723025-5DA3-4040-B4FE-506DB618071D}"/>
              </a:ext>
            </a:extLst>
          </p:cNvPr>
          <p:cNvSpPr txBox="1"/>
          <p:nvPr/>
        </p:nvSpPr>
        <p:spPr>
          <a:xfrm>
            <a:off x="1983260" y="5738453"/>
            <a:ext cx="7297382" cy="92333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sv-SE" dirty="0"/>
              <a:t>Denna arbetsgång gäller från och med nu! </a:t>
            </a:r>
          </a:p>
          <a:p>
            <a:r>
              <a:rPr lang="sv-SE" dirty="0"/>
              <a:t>Innan nytt arbete med risk bedrivs ska riskbedömning göras och godkännas.</a:t>
            </a:r>
          </a:p>
          <a:p>
            <a:r>
              <a:rPr lang="sv-SE" dirty="0"/>
              <a:t>Kan ske digitalt i Coronatider.</a:t>
            </a:r>
          </a:p>
        </p:txBody>
      </p:sp>
      <p:sp>
        <p:nvSpPr>
          <p:cNvPr id="3" name="textruta 2">
            <a:extLst>
              <a:ext uri="{FF2B5EF4-FFF2-40B4-BE49-F238E27FC236}">
                <a16:creationId xmlns:a16="http://schemas.microsoft.com/office/drawing/2014/main" id="{1F7A6273-89BB-45B6-A37B-E7CC6935D582}"/>
              </a:ext>
            </a:extLst>
          </p:cNvPr>
          <p:cNvSpPr txBox="1"/>
          <p:nvPr/>
        </p:nvSpPr>
        <p:spPr>
          <a:xfrm>
            <a:off x="1039120" y="4850661"/>
            <a:ext cx="9908961"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sv-SE" dirty="0"/>
              <a:t>Vid arbete i </a:t>
            </a:r>
            <a:r>
              <a:rPr lang="sv-SE" dirty="0" err="1"/>
              <a:t>lab</a:t>
            </a:r>
            <a:r>
              <a:rPr lang="sv-SE" dirty="0"/>
              <a:t> lokaliserat utanför avdelningen (t ex </a:t>
            </a:r>
            <a:r>
              <a:rPr lang="sv-SE" dirty="0" err="1"/>
              <a:t>aerosollab</a:t>
            </a:r>
            <a:r>
              <a:rPr lang="sv-SE" dirty="0"/>
              <a:t>): </a:t>
            </a:r>
          </a:p>
          <a:p>
            <a:r>
              <a:rPr lang="sv-SE" dirty="0"/>
              <a:t>	kopia på godkänd riskbedömning enligt labbets rutiner skickas till KFs avdelningsföreståndare</a:t>
            </a:r>
          </a:p>
        </p:txBody>
      </p:sp>
    </p:spTree>
    <p:extLst>
      <p:ext uri="{BB962C8B-B14F-4D97-AF65-F5344CB8AC3E}">
        <p14:creationId xmlns:p14="http://schemas.microsoft.com/office/powerpoint/2010/main" val="10841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6" grpId="0" animBg="1"/>
      <p:bldP spid="38"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D6F784-2B18-4BC6-9F61-55D2ED17EDBB}"/>
              </a:ext>
            </a:extLst>
          </p:cNvPr>
          <p:cNvSpPr>
            <a:spLocks noGrp="1"/>
          </p:cNvSpPr>
          <p:nvPr>
            <p:ph type="title"/>
          </p:nvPr>
        </p:nvSpPr>
        <p:spPr/>
        <p:txBody>
          <a:bodyPr/>
          <a:lstStyle/>
          <a:p>
            <a:r>
              <a:rPr lang="sv-SE" dirty="0" err="1">
                <a:solidFill>
                  <a:srgbClr val="0070C0"/>
                </a:solidFill>
              </a:rPr>
              <a:t>Mangement</a:t>
            </a:r>
            <a:r>
              <a:rPr lang="sv-SE" dirty="0">
                <a:solidFill>
                  <a:srgbClr val="0070C0"/>
                </a:solidFill>
              </a:rPr>
              <a:t> </a:t>
            </a:r>
            <a:r>
              <a:rPr lang="sv-SE" dirty="0" err="1">
                <a:solidFill>
                  <a:srgbClr val="0070C0"/>
                </a:solidFill>
              </a:rPr>
              <a:t>of</a:t>
            </a:r>
            <a:r>
              <a:rPr lang="sv-SE" dirty="0">
                <a:solidFill>
                  <a:srgbClr val="0070C0"/>
                </a:solidFill>
              </a:rPr>
              <a:t> risk </a:t>
            </a:r>
            <a:r>
              <a:rPr lang="sv-SE" dirty="0" err="1">
                <a:solidFill>
                  <a:srgbClr val="0070C0"/>
                </a:solidFill>
              </a:rPr>
              <a:t>assessments</a:t>
            </a:r>
            <a:r>
              <a:rPr lang="sv-SE" dirty="0">
                <a:solidFill>
                  <a:srgbClr val="0070C0"/>
                </a:solidFill>
              </a:rPr>
              <a:t> at NP</a:t>
            </a:r>
            <a:endParaRPr lang="sv-SE" dirty="0">
              <a:solidFill>
                <a:srgbClr val="0070C0"/>
              </a:solidFill>
              <a:highlight>
                <a:srgbClr val="FFFF00"/>
              </a:highlight>
            </a:endParaRPr>
          </a:p>
        </p:txBody>
      </p:sp>
      <p:sp>
        <p:nvSpPr>
          <p:cNvPr id="6" name="Underrubrik 2">
            <a:extLst>
              <a:ext uri="{FF2B5EF4-FFF2-40B4-BE49-F238E27FC236}">
                <a16:creationId xmlns:a16="http://schemas.microsoft.com/office/drawing/2014/main" id="{1EBCB888-B7FC-485F-98D4-3A19C5580093}"/>
              </a:ext>
            </a:extLst>
          </p:cNvPr>
          <p:cNvSpPr txBox="1">
            <a:spLocks/>
          </p:cNvSpPr>
          <p:nvPr/>
        </p:nvSpPr>
        <p:spPr>
          <a:xfrm>
            <a:off x="5887644" y="1542925"/>
            <a:ext cx="1366828" cy="1552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400" dirty="0"/>
              <a:t>3</a:t>
            </a:r>
          </a:p>
          <a:p>
            <a:pPr>
              <a:spcBef>
                <a:spcPts val="0"/>
              </a:spcBef>
            </a:pPr>
            <a:r>
              <a:rPr lang="sv-SE" sz="1400" dirty="0"/>
              <a:t>Group </a:t>
            </a:r>
            <a:r>
              <a:rPr lang="sv-SE" sz="1400" dirty="0" err="1"/>
              <a:t>leader</a:t>
            </a:r>
            <a:r>
              <a:rPr lang="sv-SE" sz="1400" dirty="0"/>
              <a:t> or </a:t>
            </a:r>
            <a:r>
              <a:rPr lang="sv-SE" sz="1400" dirty="0" err="1"/>
              <a:t>other</a:t>
            </a:r>
            <a:r>
              <a:rPr lang="sv-SE" sz="1400" dirty="0"/>
              <a:t> senior </a:t>
            </a:r>
            <a:r>
              <a:rPr lang="sv-SE" sz="1400" dirty="0" err="1"/>
              <a:t>reviews</a:t>
            </a:r>
            <a:r>
              <a:rPr lang="sv-SE" sz="1400" dirty="0"/>
              <a:t>.</a:t>
            </a:r>
          </a:p>
          <a:p>
            <a:pPr>
              <a:spcBef>
                <a:spcPts val="0"/>
              </a:spcBef>
            </a:pPr>
            <a:endParaRPr lang="sv-SE" sz="1400" dirty="0"/>
          </a:p>
          <a:p>
            <a:pPr>
              <a:spcBef>
                <a:spcPts val="0"/>
              </a:spcBef>
            </a:pPr>
            <a:r>
              <a:rPr lang="sv-SE" sz="1400" dirty="0"/>
              <a:t>Group </a:t>
            </a:r>
            <a:r>
              <a:rPr lang="sv-SE" sz="1400" dirty="0" err="1"/>
              <a:t>leader</a:t>
            </a:r>
            <a:r>
              <a:rPr lang="sv-SE" sz="1400" dirty="0"/>
              <a:t>/ senior </a:t>
            </a:r>
            <a:r>
              <a:rPr lang="sv-SE" sz="1400" dirty="0" err="1"/>
              <a:t>signs</a:t>
            </a:r>
            <a:r>
              <a:rPr lang="sv-SE" sz="1400" dirty="0"/>
              <a:t>!</a:t>
            </a:r>
          </a:p>
        </p:txBody>
      </p:sp>
      <p:sp>
        <p:nvSpPr>
          <p:cNvPr id="7" name="Pil: höger 6">
            <a:extLst>
              <a:ext uri="{FF2B5EF4-FFF2-40B4-BE49-F238E27FC236}">
                <a16:creationId xmlns:a16="http://schemas.microsoft.com/office/drawing/2014/main" id="{A48E7D74-91E9-465F-9C35-58C82B71C2DD}"/>
              </a:ext>
            </a:extLst>
          </p:cNvPr>
          <p:cNvSpPr/>
          <p:nvPr/>
        </p:nvSpPr>
        <p:spPr>
          <a:xfrm>
            <a:off x="7254472" y="2042788"/>
            <a:ext cx="877329"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nderrubrik 2">
            <a:extLst>
              <a:ext uri="{FF2B5EF4-FFF2-40B4-BE49-F238E27FC236}">
                <a16:creationId xmlns:a16="http://schemas.microsoft.com/office/drawing/2014/main" id="{8C3FD845-3DD4-4065-9EF5-735193E04C4A}"/>
              </a:ext>
            </a:extLst>
          </p:cNvPr>
          <p:cNvSpPr txBox="1">
            <a:spLocks/>
          </p:cNvSpPr>
          <p:nvPr/>
        </p:nvSpPr>
        <p:spPr>
          <a:xfrm>
            <a:off x="8131801" y="1443854"/>
            <a:ext cx="2507553" cy="186775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800" dirty="0"/>
              <a:t>4</a:t>
            </a:r>
          </a:p>
          <a:p>
            <a:pPr>
              <a:spcBef>
                <a:spcPts val="0"/>
              </a:spcBef>
            </a:pPr>
            <a:r>
              <a:rPr lang="sv-SE" sz="1800" dirty="0"/>
              <a:t>HMS- </a:t>
            </a:r>
            <a:r>
              <a:rPr lang="sv-SE" sz="1800" dirty="0" err="1"/>
              <a:t>Head</a:t>
            </a:r>
            <a:r>
              <a:rPr lang="sv-SE" sz="1800" dirty="0"/>
              <a:t> </a:t>
            </a:r>
            <a:r>
              <a:rPr lang="sv-SE" sz="1800" dirty="0" err="1"/>
              <a:t>of</a:t>
            </a:r>
            <a:r>
              <a:rPr lang="sv-SE" sz="1800" dirty="0"/>
              <a:t> div (Kristina) </a:t>
            </a:r>
          </a:p>
          <a:p>
            <a:pPr>
              <a:spcBef>
                <a:spcPts val="0"/>
              </a:spcBef>
            </a:pPr>
            <a:r>
              <a:rPr lang="sv-SE" sz="1800" dirty="0"/>
              <a:t>+</a:t>
            </a:r>
          </a:p>
          <a:p>
            <a:pPr>
              <a:spcBef>
                <a:spcPts val="0"/>
              </a:spcBef>
            </a:pPr>
            <a:r>
              <a:rPr lang="sv-SE" sz="1800" dirty="0" err="1"/>
              <a:t>Head</a:t>
            </a:r>
            <a:r>
              <a:rPr lang="sv-SE" sz="1800" dirty="0"/>
              <a:t> </a:t>
            </a:r>
            <a:r>
              <a:rPr lang="sv-SE" sz="1800" dirty="0" err="1"/>
              <a:t>of</a:t>
            </a:r>
            <a:r>
              <a:rPr lang="sv-SE" sz="1800" dirty="0"/>
              <a:t> </a:t>
            </a:r>
            <a:r>
              <a:rPr lang="sv-SE" sz="1800" dirty="0" err="1"/>
              <a:t>Div</a:t>
            </a:r>
            <a:r>
              <a:rPr lang="sv-SE" sz="1800" dirty="0"/>
              <a:t> (Erik)</a:t>
            </a:r>
          </a:p>
          <a:p>
            <a:pPr>
              <a:spcBef>
                <a:spcPts val="0"/>
              </a:spcBef>
            </a:pPr>
            <a:endParaRPr lang="sv-SE" sz="1800" dirty="0"/>
          </a:p>
          <a:p>
            <a:pPr>
              <a:spcBef>
                <a:spcPts val="0"/>
              </a:spcBef>
            </a:pPr>
            <a:r>
              <a:rPr lang="sv-SE" sz="1800" dirty="0" err="1"/>
              <a:t>Head</a:t>
            </a:r>
            <a:r>
              <a:rPr lang="sv-SE" sz="1800" dirty="0"/>
              <a:t> </a:t>
            </a:r>
            <a:r>
              <a:rPr lang="sv-SE" sz="1800" dirty="0" err="1"/>
              <a:t>of</a:t>
            </a:r>
            <a:r>
              <a:rPr lang="sv-SE" sz="1800" dirty="0"/>
              <a:t> </a:t>
            </a:r>
            <a:r>
              <a:rPr lang="sv-SE" sz="1800" dirty="0" err="1"/>
              <a:t>Div</a:t>
            </a:r>
            <a:r>
              <a:rPr lang="sv-SE" sz="1800" dirty="0"/>
              <a:t> </a:t>
            </a:r>
            <a:r>
              <a:rPr lang="sv-SE" sz="1800" dirty="0" err="1"/>
              <a:t>signs</a:t>
            </a:r>
            <a:r>
              <a:rPr lang="sv-SE" sz="1800" dirty="0"/>
              <a:t>! </a:t>
            </a:r>
          </a:p>
        </p:txBody>
      </p:sp>
      <p:sp>
        <p:nvSpPr>
          <p:cNvPr id="9" name="Underrubrik 2">
            <a:extLst>
              <a:ext uri="{FF2B5EF4-FFF2-40B4-BE49-F238E27FC236}">
                <a16:creationId xmlns:a16="http://schemas.microsoft.com/office/drawing/2014/main" id="{C8A9FF97-9846-4301-A207-4051A3227001}"/>
              </a:ext>
            </a:extLst>
          </p:cNvPr>
          <p:cNvSpPr txBox="1">
            <a:spLocks/>
          </p:cNvSpPr>
          <p:nvPr/>
        </p:nvSpPr>
        <p:spPr>
          <a:xfrm>
            <a:off x="1089536" y="1546734"/>
            <a:ext cx="1858823" cy="14058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sv-SE" sz="1400" dirty="0"/>
              <a:t>1</a:t>
            </a:r>
          </a:p>
          <a:p>
            <a:r>
              <a:rPr lang="sv-SE" sz="1400" dirty="0" err="1"/>
              <a:t>Each</a:t>
            </a:r>
            <a:r>
              <a:rPr lang="sv-SE" sz="1400" dirty="0"/>
              <a:t> </a:t>
            </a:r>
            <a:r>
              <a:rPr lang="sv-SE" sz="1400" dirty="0" err="1"/>
              <a:t>coworker</a:t>
            </a:r>
            <a:r>
              <a:rPr lang="sv-SE" sz="1400" dirty="0"/>
              <a:t>:</a:t>
            </a:r>
          </a:p>
          <a:p>
            <a:r>
              <a:rPr lang="sv-SE" sz="1400" dirty="0"/>
              <a:t>Risk </a:t>
            </a:r>
            <a:r>
              <a:rPr lang="sv-SE" sz="1400" dirty="0" err="1"/>
              <a:t>assessment</a:t>
            </a:r>
            <a:r>
              <a:rPr lang="sv-SE" sz="1400" dirty="0"/>
              <a:t> </a:t>
            </a:r>
            <a:r>
              <a:rPr lang="sv-SE" sz="1400" dirty="0" err="1"/>
              <a:t>of</a:t>
            </a:r>
            <a:r>
              <a:rPr lang="sv-SE" sz="1400" dirty="0"/>
              <a:t> </a:t>
            </a:r>
            <a:r>
              <a:rPr lang="sv-SE" sz="1400" dirty="0" err="1"/>
              <a:t>laboratoty</a:t>
            </a:r>
            <a:r>
              <a:rPr lang="sv-SE" sz="1400" dirty="0"/>
              <a:t> </a:t>
            </a:r>
            <a:r>
              <a:rPr lang="sv-SE" sz="1400" dirty="0" err="1"/>
              <a:t>activity</a:t>
            </a:r>
            <a:endParaRPr lang="sv-SE" sz="1400" dirty="0"/>
          </a:p>
          <a:p>
            <a:r>
              <a:rPr lang="sv-SE" sz="1400" dirty="0"/>
              <a:t>Sign!</a:t>
            </a:r>
          </a:p>
          <a:p>
            <a:endParaRPr lang="sv-SE" sz="1400" dirty="0"/>
          </a:p>
        </p:txBody>
      </p:sp>
      <p:sp>
        <p:nvSpPr>
          <p:cNvPr id="10" name="Pil: höger 9">
            <a:extLst>
              <a:ext uri="{FF2B5EF4-FFF2-40B4-BE49-F238E27FC236}">
                <a16:creationId xmlns:a16="http://schemas.microsoft.com/office/drawing/2014/main" id="{7DB6C91B-18EE-4FD0-BFE4-AB677E0C035D}"/>
              </a:ext>
            </a:extLst>
          </p:cNvPr>
          <p:cNvSpPr/>
          <p:nvPr/>
        </p:nvSpPr>
        <p:spPr>
          <a:xfrm>
            <a:off x="2948359" y="2018894"/>
            <a:ext cx="2939285"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Underrubrik 2">
            <a:extLst>
              <a:ext uri="{FF2B5EF4-FFF2-40B4-BE49-F238E27FC236}">
                <a16:creationId xmlns:a16="http://schemas.microsoft.com/office/drawing/2014/main" id="{F9BC0A26-C43D-4EA7-AAF6-FE84DEB891F7}"/>
              </a:ext>
            </a:extLst>
          </p:cNvPr>
          <p:cNvSpPr txBox="1">
            <a:spLocks/>
          </p:cNvSpPr>
          <p:nvPr/>
        </p:nvSpPr>
        <p:spPr>
          <a:xfrm>
            <a:off x="3563080" y="1563350"/>
            <a:ext cx="1858823" cy="147677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400" dirty="0"/>
              <a:t>2</a:t>
            </a:r>
          </a:p>
          <a:p>
            <a:pPr>
              <a:spcBef>
                <a:spcPts val="0"/>
              </a:spcBef>
            </a:pPr>
            <a:r>
              <a:rPr lang="sv-SE" sz="1400" dirty="0"/>
              <a:t>If </a:t>
            </a:r>
            <a:r>
              <a:rPr lang="sv-SE" sz="1400" dirty="0" err="1"/>
              <a:t>chemicals</a:t>
            </a:r>
            <a:r>
              <a:rPr lang="sv-SE" sz="1400" dirty="0"/>
              <a:t> </a:t>
            </a:r>
            <a:r>
              <a:rPr lang="sv-SE" sz="1400" dirty="0" err="1"/>
              <a:t>are</a:t>
            </a:r>
            <a:r>
              <a:rPr lang="sv-SE" sz="1400" dirty="0"/>
              <a:t> </a:t>
            </a:r>
            <a:r>
              <a:rPr lang="sv-SE" sz="1400" dirty="0" err="1"/>
              <a:t>incolved</a:t>
            </a:r>
            <a:r>
              <a:rPr lang="sv-SE" sz="1400" dirty="0"/>
              <a:t>, </a:t>
            </a:r>
          </a:p>
          <a:p>
            <a:pPr>
              <a:spcBef>
                <a:spcPts val="0"/>
              </a:spcBef>
            </a:pPr>
            <a:r>
              <a:rPr lang="sv-SE" sz="1400" dirty="0"/>
              <a:t>via Mattias Olsson for </a:t>
            </a:r>
            <a:r>
              <a:rPr lang="sv-SE" sz="1400" dirty="0" err="1"/>
              <a:t>review</a:t>
            </a:r>
            <a:r>
              <a:rPr lang="sv-SE" sz="1400" dirty="0"/>
              <a:t> and </a:t>
            </a:r>
            <a:r>
              <a:rPr lang="sv-SE" sz="1400" dirty="0" err="1"/>
              <a:t>approval</a:t>
            </a:r>
            <a:endParaRPr lang="sv-SE" sz="1400" dirty="0"/>
          </a:p>
          <a:p>
            <a:pPr>
              <a:spcBef>
                <a:spcPts val="0"/>
              </a:spcBef>
            </a:pPr>
            <a:endParaRPr lang="sv-SE" sz="1400" dirty="0"/>
          </a:p>
          <a:p>
            <a:pPr>
              <a:spcBef>
                <a:spcPts val="0"/>
              </a:spcBef>
            </a:pPr>
            <a:r>
              <a:rPr lang="sv-SE" sz="1400" dirty="0"/>
              <a:t>Mattias </a:t>
            </a:r>
            <a:r>
              <a:rPr lang="sv-SE" sz="1400" dirty="0" err="1"/>
              <a:t>signs</a:t>
            </a:r>
            <a:r>
              <a:rPr lang="sv-SE" sz="1400" dirty="0"/>
              <a:t>!</a:t>
            </a:r>
          </a:p>
        </p:txBody>
      </p:sp>
      <p:cxnSp>
        <p:nvCxnSpPr>
          <p:cNvPr id="13" name="Rak koppling 12">
            <a:extLst>
              <a:ext uri="{FF2B5EF4-FFF2-40B4-BE49-F238E27FC236}">
                <a16:creationId xmlns:a16="http://schemas.microsoft.com/office/drawing/2014/main" id="{6E022408-AC60-4530-9A4B-F071C56E792F}"/>
              </a:ext>
            </a:extLst>
          </p:cNvPr>
          <p:cNvCxnSpPr>
            <a:cxnSpLocks/>
          </p:cNvCxnSpPr>
          <p:nvPr/>
        </p:nvCxnSpPr>
        <p:spPr>
          <a:xfrm flipV="1">
            <a:off x="455031" y="2140477"/>
            <a:ext cx="0" cy="203231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B68CA4A8-984A-4E7B-A69B-5CAF31B92250}"/>
              </a:ext>
            </a:extLst>
          </p:cNvPr>
          <p:cNvCxnSpPr>
            <a:cxnSpLocks/>
          </p:cNvCxnSpPr>
          <p:nvPr/>
        </p:nvCxnSpPr>
        <p:spPr>
          <a:xfrm flipV="1">
            <a:off x="455031" y="2127776"/>
            <a:ext cx="634505" cy="12701"/>
          </a:xfrm>
          <a:prstGeom prst="line">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6686919D-5E7E-49BA-89D1-E89A9A457344}"/>
              </a:ext>
            </a:extLst>
          </p:cNvPr>
          <p:cNvCxnSpPr>
            <a:cxnSpLocks/>
            <a:endCxn id="8" idx="2"/>
          </p:cNvCxnSpPr>
          <p:nvPr/>
        </p:nvCxnSpPr>
        <p:spPr>
          <a:xfrm flipV="1">
            <a:off x="9385578" y="3311608"/>
            <a:ext cx="0" cy="87955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Rak koppling 30">
            <a:extLst>
              <a:ext uri="{FF2B5EF4-FFF2-40B4-BE49-F238E27FC236}">
                <a16:creationId xmlns:a16="http://schemas.microsoft.com/office/drawing/2014/main" id="{49733CEC-9DFA-4D94-A3C8-9671C69335BE}"/>
              </a:ext>
            </a:extLst>
          </p:cNvPr>
          <p:cNvCxnSpPr>
            <a:cxnSpLocks/>
          </p:cNvCxnSpPr>
          <p:nvPr/>
        </p:nvCxnSpPr>
        <p:spPr>
          <a:xfrm flipH="1">
            <a:off x="7442859" y="4191163"/>
            <a:ext cx="1942719"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8CCE71FF-CD8D-4F42-966B-F03A7AE2F832}"/>
              </a:ext>
            </a:extLst>
          </p:cNvPr>
          <p:cNvCxnSpPr>
            <a:cxnSpLocks/>
          </p:cNvCxnSpPr>
          <p:nvPr/>
        </p:nvCxnSpPr>
        <p:spPr>
          <a:xfrm flipH="1">
            <a:off x="407773" y="4172787"/>
            <a:ext cx="3512904" cy="1837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66CC35A-EDA4-4498-8040-0FD8C8A4992C}"/>
              </a:ext>
            </a:extLst>
          </p:cNvPr>
          <p:cNvSpPr txBox="1"/>
          <p:nvPr/>
        </p:nvSpPr>
        <p:spPr>
          <a:xfrm>
            <a:off x="691487" y="3751386"/>
            <a:ext cx="8372357"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285750" indent="-285750">
              <a:buFont typeface="Arial" panose="020B0604020202020204" pitchFamily="34" charset="0"/>
              <a:buChar char="•"/>
            </a:pPr>
            <a:r>
              <a:rPr lang="sv-SE" dirty="0">
                <a:solidFill>
                  <a:schemeClr val="bg1"/>
                </a:solidFill>
              </a:rPr>
              <a:t>Feedback, copy to </a:t>
            </a:r>
            <a:r>
              <a:rPr lang="sv-SE" dirty="0" err="1">
                <a:solidFill>
                  <a:schemeClr val="bg1"/>
                </a:solidFill>
              </a:rPr>
              <a:t>coworker</a:t>
            </a:r>
            <a:endParaRPr lang="sv-SE" dirty="0">
              <a:solidFill>
                <a:schemeClr val="bg1"/>
              </a:solidFill>
            </a:endParaRPr>
          </a:p>
          <a:p>
            <a:pPr marL="285750" indent="-285750">
              <a:buFont typeface="Arial" panose="020B0604020202020204" pitchFamily="34" charset="0"/>
              <a:buChar char="•"/>
            </a:pPr>
            <a:r>
              <a:rPr lang="en-US" dirty="0">
                <a:solidFill>
                  <a:schemeClr val="bg1"/>
                </a:solidFill>
              </a:rPr>
              <a:t>Accessible copy  of approved risk assessment is kept where work is being carried out</a:t>
            </a:r>
          </a:p>
          <a:p>
            <a:pPr marL="285750" indent="-285750">
              <a:buFont typeface="Arial" panose="020B0604020202020204" pitchFamily="34" charset="0"/>
              <a:buChar char="•"/>
            </a:pPr>
            <a:r>
              <a:rPr lang="sv-SE" dirty="0">
                <a:solidFill>
                  <a:schemeClr val="bg1"/>
                </a:solidFill>
              </a:rPr>
              <a:t>Original is </a:t>
            </a:r>
            <a:r>
              <a:rPr lang="sv-SE" dirty="0" err="1">
                <a:solidFill>
                  <a:schemeClr val="bg1"/>
                </a:solidFill>
              </a:rPr>
              <a:t>kept</a:t>
            </a:r>
            <a:r>
              <a:rPr lang="sv-SE" dirty="0">
                <a:solidFill>
                  <a:schemeClr val="bg1"/>
                </a:solidFill>
              </a:rPr>
              <a:t> at </a:t>
            </a:r>
            <a:r>
              <a:rPr lang="sv-SE" dirty="0" err="1">
                <a:solidFill>
                  <a:schemeClr val="bg1"/>
                </a:solidFill>
              </a:rPr>
              <a:t>Head</a:t>
            </a:r>
            <a:r>
              <a:rPr lang="sv-SE" dirty="0">
                <a:solidFill>
                  <a:schemeClr val="bg1"/>
                </a:solidFill>
              </a:rPr>
              <a:t> </a:t>
            </a:r>
            <a:r>
              <a:rPr lang="sv-SE" dirty="0" err="1">
                <a:solidFill>
                  <a:schemeClr val="bg1"/>
                </a:solidFill>
              </a:rPr>
              <a:t>of</a:t>
            </a:r>
            <a:r>
              <a:rPr lang="sv-SE" dirty="0">
                <a:solidFill>
                  <a:schemeClr val="bg1"/>
                </a:solidFill>
              </a:rPr>
              <a:t> Division</a:t>
            </a:r>
            <a:r>
              <a:rPr lang="en-US" dirty="0">
                <a:solidFill>
                  <a:schemeClr val="bg1"/>
                </a:solidFill>
              </a:rPr>
              <a:t> </a:t>
            </a:r>
          </a:p>
        </p:txBody>
      </p:sp>
      <p:sp>
        <p:nvSpPr>
          <p:cNvPr id="38" name="textruta 37">
            <a:extLst>
              <a:ext uri="{FF2B5EF4-FFF2-40B4-BE49-F238E27FC236}">
                <a16:creationId xmlns:a16="http://schemas.microsoft.com/office/drawing/2014/main" id="{44723025-5DA3-4040-B4FE-506DB618071D}"/>
              </a:ext>
            </a:extLst>
          </p:cNvPr>
          <p:cNvSpPr txBox="1"/>
          <p:nvPr/>
        </p:nvSpPr>
        <p:spPr>
          <a:xfrm>
            <a:off x="1983260" y="5738453"/>
            <a:ext cx="9909316" cy="92333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sv-SE" dirty="0" err="1"/>
              <a:t>This</a:t>
            </a:r>
            <a:r>
              <a:rPr lang="sv-SE" dirty="0"/>
              <a:t> </a:t>
            </a:r>
            <a:r>
              <a:rPr lang="sv-SE" dirty="0" err="1"/>
              <a:t>prodecure</a:t>
            </a:r>
            <a:r>
              <a:rPr lang="sv-SE" dirty="0"/>
              <a:t> </a:t>
            </a:r>
            <a:r>
              <a:rPr lang="sv-SE" dirty="0" err="1"/>
              <a:t>applies</a:t>
            </a:r>
            <a:r>
              <a:rPr lang="sv-SE" dirty="0"/>
              <a:t> from </a:t>
            </a:r>
            <a:r>
              <a:rPr lang="sv-SE" dirty="0" err="1"/>
              <a:t>now</a:t>
            </a:r>
            <a:r>
              <a:rPr lang="sv-SE" dirty="0"/>
              <a:t> on! </a:t>
            </a:r>
          </a:p>
          <a:p>
            <a:r>
              <a:rPr lang="sv-SE" dirty="0"/>
              <a:t>Before </a:t>
            </a:r>
            <a:r>
              <a:rPr lang="sv-SE" dirty="0" err="1"/>
              <a:t>any</a:t>
            </a:r>
            <a:r>
              <a:rPr lang="sv-SE" dirty="0"/>
              <a:t> </a:t>
            </a:r>
            <a:r>
              <a:rPr lang="sv-SE" dirty="0" err="1"/>
              <a:t>work</a:t>
            </a:r>
            <a:r>
              <a:rPr lang="sv-SE" dirty="0"/>
              <a:t> </a:t>
            </a:r>
            <a:r>
              <a:rPr lang="sv-SE" dirty="0" err="1"/>
              <a:t>involving</a:t>
            </a:r>
            <a:r>
              <a:rPr lang="sv-SE" dirty="0"/>
              <a:t> </a:t>
            </a:r>
            <a:r>
              <a:rPr lang="sv-SE" dirty="0" err="1"/>
              <a:t>significant</a:t>
            </a:r>
            <a:r>
              <a:rPr lang="sv-SE" dirty="0"/>
              <a:t> risks starts, a </a:t>
            </a:r>
            <a:r>
              <a:rPr lang="sv-SE" dirty="0" err="1"/>
              <a:t>riskassessment</a:t>
            </a:r>
            <a:r>
              <a:rPr lang="sv-SE" dirty="0"/>
              <a:t> must be </a:t>
            </a:r>
            <a:r>
              <a:rPr lang="sv-SE" dirty="0" err="1"/>
              <a:t>done</a:t>
            </a:r>
            <a:r>
              <a:rPr lang="sv-SE" dirty="0"/>
              <a:t> and must be </a:t>
            </a:r>
            <a:r>
              <a:rPr lang="sv-SE" dirty="0" err="1"/>
              <a:t>approved</a:t>
            </a:r>
            <a:r>
              <a:rPr lang="sv-SE" dirty="0"/>
              <a:t>.</a:t>
            </a:r>
          </a:p>
          <a:p>
            <a:r>
              <a:rPr lang="sv-SE" dirty="0"/>
              <a:t>May </a:t>
            </a:r>
            <a:r>
              <a:rPr lang="sv-SE" dirty="0" err="1"/>
              <a:t>presently</a:t>
            </a:r>
            <a:r>
              <a:rPr lang="sv-SE" dirty="0"/>
              <a:t> be </a:t>
            </a:r>
            <a:r>
              <a:rPr lang="sv-SE" dirty="0" err="1"/>
              <a:t>done</a:t>
            </a:r>
            <a:r>
              <a:rPr lang="sv-SE" dirty="0"/>
              <a:t> </a:t>
            </a:r>
            <a:r>
              <a:rPr lang="sv-SE" dirty="0" err="1"/>
              <a:t>electronically</a:t>
            </a:r>
            <a:r>
              <a:rPr lang="sv-SE" dirty="0"/>
              <a:t> </a:t>
            </a:r>
            <a:r>
              <a:rPr lang="sv-SE" dirty="0" err="1"/>
              <a:t>due</a:t>
            </a:r>
            <a:r>
              <a:rPr lang="sv-SE" dirty="0"/>
              <a:t> to </a:t>
            </a:r>
            <a:r>
              <a:rPr lang="sv-SE" dirty="0" err="1"/>
              <a:t>Covid</a:t>
            </a:r>
            <a:r>
              <a:rPr lang="sv-SE" dirty="0"/>
              <a:t> </a:t>
            </a:r>
            <a:r>
              <a:rPr lang="sv-SE" dirty="0" err="1"/>
              <a:t>restrictions</a:t>
            </a:r>
            <a:endParaRPr lang="sv-SE" dirty="0"/>
          </a:p>
        </p:txBody>
      </p:sp>
      <p:sp>
        <p:nvSpPr>
          <p:cNvPr id="3" name="textruta 2">
            <a:extLst>
              <a:ext uri="{FF2B5EF4-FFF2-40B4-BE49-F238E27FC236}">
                <a16:creationId xmlns:a16="http://schemas.microsoft.com/office/drawing/2014/main" id="{1F7A6273-89BB-45B6-A37B-E7CC6935D582}"/>
              </a:ext>
            </a:extLst>
          </p:cNvPr>
          <p:cNvSpPr txBox="1"/>
          <p:nvPr/>
        </p:nvSpPr>
        <p:spPr>
          <a:xfrm>
            <a:off x="1039120" y="4850661"/>
            <a:ext cx="9908961"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sv-SE" i="1" dirty="0"/>
              <a:t>At </a:t>
            </a:r>
            <a:r>
              <a:rPr lang="sv-SE" i="1" dirty="0" err="1"/>
              <a:t>work</a:t>
            </a:r>
            <a:r>
              <a:rPr lang="sv-SE" i="1" dirty="0"/>
              <a:t> </a:t>
            </a:r>
            <a:r>
              <a:rPr lang="sv-SE" i="1" dirty="0" err="1"/>
              <a:t>performed</a:t>
            </a:r>
            <a:r>
              <a:rPr lang="sv-SE" i="1" dirty="0"/>
              <a:t> </a:t>
            </a:r>
            <a:r>
              <a:rPr lang="sv-SE" i="1" dirty="0" err="1"/>
              <a:t>outside</a:t>
            </a:r>
            <a:r>
              <a:rPr lang="sv-SE" i="1" dirty="0"/>
              <a:t> </a:t>
            </a:r>
            <a:r>
              <a:rPr lang="sv-SE" i="1" dirty="0" err="1"/>
              <a:t>of</a:t>
            </a:r>
            <a:r>
              <a:rPr lang="sv-SE" i="1" dirty="0"/>
              <a:t> the Division </a:t>
            </a:r>
            <a:r>
              <a:rPr lang="sv-SE" i="1" dirty="0" err="1"/>
              <a:t>premises</a:t>
            </a:r>
            <a:r>
              <a:rPr lang="sv-SE" i="1" dirty="0"/>
              <a:t> (</a:t>
            </a:r>
            <a:r>
              <a:rPr lang="sv-SE" i="1" dirty="0" err="1"/>
              <a:t>e.g</a:t>
            </a:r>
            <a:r>
              <a:rPr lang="sv-SE" i="1" dirty="0"/>
              <a:t>. aerosol </a:t>
            </a:r>
            <a:r>
              <a:rPr lang="sv-SE" i="1" dirty="0" err="1"/>
              <a:t>lab</a:t>
            </a:r>
            <a:r>
              <a:rPr lang="sv-SE" i="1" dirty="0"/>
              <a:t>): </a:t>
            </a:r>
          </a:p>
          <a:p>
            <a:r>
              <a:rPr lang="sv-SE" dirty="0"/>
              <a:t>Copy </a:t>
            </a:r>
            <a:r>
              <a:rPr lang="sv-SE" dirty="0" err="1"/>
              <a:t>of</a:t>
            </a:r>
            <a:r>
              <a:rPr lang="sv-SE" dirty="0"/>
              <a:t> risk </a:t>
            </a:r>
            <a:r>
              <a:rPr lang="sv-SE" dirty="0" err="1"/>
              <a:t>assessment</a:t>
            </a:r>
            <a:r>
              <a:rPr lang="sv-SE" dirty="0"/>
              <a:t>, </a:t>
            </a:r>
            <a:r>
              <a:rPr lang="sv-SE" dirty="0" err="1"/>
              <a:t>approved</a:t>
            </a:r>
            <a:r>
              <a:rPr lang="sv-SE" dirty="0"/>
              <a:t> </a:t>
            </a:r>
            <a:r>
              <a:rPr lang="sv-SE" dirty="0" err="1"/>
              <a:t>according</a:t>
            </a:r>
            <a:r>
              <a:rPr lang="sv-SE" dirty="0"/>
              <a:t> to the </a:t>
            </a:r>
            <a:r>
              <a:rPr lang="sv-SE" dirty="0" err="1"/>
              <a:t>routines</a:t>
            </a:r>
            <a:r>
              <a:rPr lang="sv-SE" dirty="0"/>
              <a:t> at the </a:t>
            </a:r>
            <a:r>
              <a:rPr lang="sv-SE" dirty="0" err="1"/>
              <a:t>lab</a:t>
            </a:r>
            <a:r>
              <a:rPr lang="sv-SE" dirty="0"/>
              <a:t>, is sent to NP </a:t>
            </a:r>
            <a:r>
              <a:rPr lang="sv-SE" dirty="0" err="1"/>
              <a:t>Head</a:t>
            </a:r>
            <a:r>
              <a:rPr lang="sv-SE" dirty="0"/>
              <a:t> </a:t>
            </a:r>
            <a:r>
              <a:rPr lang="sv-SE" dirty="0" err="1"/>
              <a:t>of</a:t>
            </a:r>
            <a:r>
              <a:rPr lang="sv-SE" dirty="0"/>
              <a:t> Division</a:t>
            </a:r>
          </a:p>
        </p:txBody>
      </p:sp>
    </p:spTree>
    <p:extLst>
      <p:ext uri="{BB962C8B-B14F-4D97-AF65-F5344CB8AC3E}">
        <p14:creationId xmlns:p14="http://schemas.microsoft.com/office/powerpoint/2010/main" val="266386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6" grpId="0" animBg="1"/>
      <p:bldP spid="38"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D6F784-2B18-4BC6-9F61-55D2ED17EDBB}"/>
              </a:ext>
            </a:extLst>
          </p:cNvPr>
          <p:cNvSpPr>
            <a:spLocks noGrp="1"/>
          </p:cNvSpPr>
          <p:nvPr>
            <p:ph type="title"/>
          </p:nvPr>
        </p:nvSpPr>
        <p:spPr/>
        <p:txBody>
          <a:bodyPr>
            <a:normAutofit fontScale="90000"/>
          </a:bodyPr>
          <a:lstStyle/>
          <a:p>
            <a:r>
              <a:rPr lang="sv-SE" dirty="0"/>
              <a:t>Generell </a:t>
            </a:r>
            <a:r>
              <a:rPr lang="sv-SE" dirty="0" err="1"/>
              <a:t>riskbedöming</a:t>
            </a:r>
            <a:r>
              <a:rPr lang="sv-SE" dirty="0"/>
              <a:t> – vid medarbetarsamtal, mall skickas ut inför samtal</a:t>
            </a:r>
          </a:p>
        </p:txBody>
      </p:sp>
      <p:sp>
        <p:nvSpPr>
          <p:cNvPr id="8" name="Underrubrik 2">
            <a:extLst>
              <a:ext uri="{FF2B5EF4-FFF2-40B4-BE49-F238E27FC236}">
                <a16:creationId xmlns:a16="http://schemas.microsoft.com/office/drawing/2014/main" id="{8C3FD845-3DD4-4065-9EF5-735193E04C4A}"/>
              </a:ext>
            </a:extLst>
          </p:cNvPr>
          <p:cNvSpPr txBox="1">
            <a:spLocks/>
          </p:cNvSpPr>
          <p:nvPr/>
        </p:nvSpPr>
        <p:spPr>
          <a:xfrm>
            <a:off x="7355402" y="2203739"/>
            <a:ext cx="2507553" cy="1552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800" dirty="0"/>
              <a:t>2</a:t>
            </a:r>
          </a:p>
          <a:p>
            <a:pPr>
              <a:spcBef>
                <a:spcPts val="0"/>
              </a:spcBef>
            </a:pPr>
            <a:endParaRPr lang="sv-SE" sz="1800" dirty="0"/>
          </a:p>
          <a:p>
            <a:pPr>
              <a:spcBef>
                <a:spcPts val="0"/>
              </a:spcBef>
            </a:pPr>
            <a:r>
              <a:rPr lang="sv-SE" sz="1800" dirty="0"/>
              <a:t>Avdelningsföreståndare vid medarbetarsamtal</a:t>
            </a:r>
          </a:p>
          <a:p>
            <a:pPr>
              <a:spcBef>
                <a:spcPts val="0"/>
              </a:spcBef>
            </a:pPr>
            <a:endParaRPr lang="sv-SE" sz="1800" dirty="0"/>
          </a:p>
          <a:p>
            <a:pPr>
              <a:spcBef>
                <a:spcPts val="0"/>
              </a:spcBef>
            </a:pPr>
            <a:r>
              <a:rPr lang="sv-SE" sz="1800" dirty="0"/>
              <a:t>Signera! </a:t>
            </a:r>
          </a:p>
        </p:txBody>
      </p:sp>
      <p:sp>
        <p:nvSpPr>
          <p:cNvPr id="9" name="Underrubrik 2">
            <a:extLst>
              <a:ext uri="{FF2B5EF4-FFF2-40B4-BE49-F238E27FC236}">
                <a16:creationId xmlns:a16="http://schemas.microsoft.com/office/drawing/2014/main" id="{C8A9FF97-9846-4301-A207-4051A3227001}"/>
              </a:ext>
            </a:extLst>
          </p:cNvPr>
          <p:cNvSpPr txBox="1">
            <a:spLocks/>
          </p:cNvSpPr>
          <p:nvPr/>
        </p:nvSpPr>
        <p:spPr>
          <a:xfrm>
            <a:off x="2547635" y="2331383"/>
            <a:ext cx="1858823" cy="14058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sv-SE" sz="1400" dirty="0"/>
              <a:t>1</a:t>
            </a:r>
          </a:p>
          <a:p>
            <a:r>
              <a:rPr lang="sv-SE" sz="1400" dirty="0"/>
              <a:t>Varje medarbetare:</a:t>
            </a:r>
          </a:p>
          <a:p>
            <a:r>
              <a:rPr lang="sv-SE" sz="1400" dirty="0"/>
              <a:t>Individuell  riskbedömning</a:t>
            </a:r>
          </a:p>
          <a:p>
            <a:r>
              <a:rPr lang="sv-SE" sz="1400" dirty="0"/>
              <a:t>Signera!</a:t>
            </a:r>
          </a:p>
          <a:p>
            <a:endParaRPr lang="sv-SE" sz="1400" dirty="0"/>
          </a:p>
        </p:txBody>
      </p:sp>
      <p:sp>
        <p:nvSpPr>
          <p:cNvPr id="10" name="Pil: höger 9">
            <a:extLst>
              <a:ext uri="{FF2B5EF4-FFF2-40B4-BE49-F238E27FC236}">
                <a16:creationId xmlns:a16="http://schemas.microsoft.com/office/drawing/2014/main" id="{7DB6C91B-18EE-4FD0-BFE4-AB677E0C035D}"/>
              </a:ext>
            </a:extLst>
          </p:cNvPr>
          <p:cNvSpPr/>
          <p:nvPr/>
        </p:nvSpPr>
        <p:spPr>
          <a:xfrm>
            <a:off x="4416117" y="2657657"/>
            <a:ext cx="2939285"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Koppling: vinklad 11">
            <a:extLst>
              <a:ext uri="{FF2B5EF4-FFF2-40B4-BE49-F238E27FC236}">
                <a16:creationId xmlns:a16="http://schemas.microsoft.com/office/drawing/2014/main" id="{D1C4DDB7-40E5-4FDF-A824-875E28FD5F16}"/>
              </a:ext>
            </a:extLst>
          </p:cNvPr>
          <p:cNvCxnSpPr>
            <a:cxnSpLocks/>
          </p:cNvCxnSpPr>
          <p:nvPr/>
        </p:nvCxnSpPr>
        <p:spPr>
          <a:xfrm rot="10800000" flipV="1">
            <a:off x="1913132" y="4860431"/>
            <a:ext cx="6696047" cy="29805"/>
          </a:xfrm>
          <a:prstGeom prst="bentConnector3">
            <a:avLst>
              <a:gd name="adj1" fmla="val 50000"/>
            </a:avLst>
          </a:prstGeom>
          <a:ln w="76200"/>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E022408-AC60-4530-9A4B-F071C56E792F}"/>
              </a:ext>
            </a:extLst>
          </p:cNvPr>
          <p:cNvCxnSpPr>
            <a:cxnSpLocks/>
          </p:cNvCxnSpPr>
          <p:nvPr/>
        </p:nvCxnSpPr>
        <p:spPr>
          <a:xfrm flipV="1">
            <a:off x="1913130" y="2925126"/>
            <a:ext cx="0" cy="199016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B68CA4A8-984A-4E7B-A69B-5CAF31B92250}"/>
              </a:ext>
            </a:extLst>
          </p:cNvPr>
          <p:cNvCxnSpPr>
            <a:cxnSpLocks/>
          </p:cNvCxnSpPr>
          <p:nvPr/>
        </p:nvCxnSpPr>
        <p:spPr>
          <a:xfrm flipV="1">
            <a:off x="1913130" y="2912425"/>
            <a:ext cx="634505" cy="12701"/>
          </a:xfrm>
          <a:prstGeom prst="line">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66CC35A-EDA4-4498-8040-0FD8C8A4992C}"/>
              </a:ext>
            </a:extLst>
          </p:cNvPr>
          <p:cNvSpPr txBox="1"/>
          <p:nvPr/>
        </p:nvSpPr>
        <p:spPr>
          <a:xfrm>
            <a:off x="3753861" y="4592128"/>
            <a:ext cx="3564309"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sv-SE" dirty="0"/>
              <a:t>Återkoppling, kopia till medarbetare</a:t>
            </a:r>
          </a:p>
          <a:p>
            <a:r>
              <a:rPr lang="sv-SE" dirty="0"/>
              <a:t>Arkivering</a:t>
            </a:r>
          </a:p>
        </p:txBody>
      </p:sp>
      <p:cxnSp>
        <p:nvCxnSpPr>
          <p:cNvPr id="23" name="Rak koppling 22">
            <a:extLst>
              <a:ext uri="{FF2B5EF4-FFF2-40B4-BE49-F238E27FC236}">
                <a16:creationId xmlns:a16="http://schemas.microsoft.com/office/drawing/2014/main" id="{6686919D-5E7E-49BA-89D1-E89A9A457344}"/>
              </a:ext>
            </a:extLst>
          </p:cNvPr>
          <p:cNvCxnSpPr>
            <a:cxnSpLocks/>
            <a:endCxn id="8" idx="2"/>
          </p:cNvCxnSpPr>
          <p:nvPr/>
        </p:nvCxnSpPr>
        <p:spPr>
          <a:xfrm flipV="1">
            <a:off x="8598770" y="3756402"/>
            <a:ext cx="10409" cy="110403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61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D6F784-2B18-4BC6-9F61-55D2ED17EDBB}"/>
              </a:ext>
            </a:extLst>
          </p:cNvPr>
          <p:cNvSpPr>
            <a:spLocks noGrp="1"/>
          </p:cNvSpPr>
          <p:nvPr>
            <p:ph type="title"/>
          </p:nvPr>
        </p:nvSpPr>
        <p:spPr/>
        <p:txBody>
          <a:bodyPr>
            <a:normAutofit fontScale="90000"/>
          </a:bodyPr>
          <a:lstStyle/>
          <a:p>
            <a:r>
              <a:rPr lang="sv-SE" dirty="0">
                <a:solidFill>
                  <a:srgbClr val="0070C0"/>
                </a:solidFill>
              </a:rPr>
              <a:t>General risk </a:t>
            </a:r>
            <a:r>
              <a:rPr lang="sv-SE" dirty="0" err="1">
                <a:solidFill>
                  <a:srgbClr val="0070C0"/>
                </a:solidFill>
              </a:rPr>
              <a:t>assessment</a:t>
            </a:r>
            <a:r>
              <a:rPr lang="sv-SE" dirty="0">
                <a:solidFill>
                  <a:srgbClr val="0070C0"/>
                </a:solidFill>
              </a:rPr>
              <a:t> – at </a:t>
            </a:r>
            <a:r>
              <a:rPr lang="sv-SE" dirty="0" err="1">
                <a:solidFill>
                  <a:srgbClr val="0070C0"/>
                </a:solidFill>
              </a:rPr>
              <a:t>staff</a:t>
            </a:r>
            <a:r>
              <a:rPr lang="sv-SE" dirty="0">
                <a:solidFill>
                  <a:srgbClr val="0070C0"/>
                </a:solidFill>
              </a:rPr>
              <a:t> </a:t>
            </a:r>
            <a:r>
              <a:rPr lang="sv-SE" dirty="0" err="1">
                <a:solidFill>
                  <a:srgbClr val="0070C0"/>
                </a:solidFill>
              </a:rPr>
              <a:t>appraisals</a:t>
            </a:r>
            <a:r>
              <a:rPr lang="sv-SE" dirty="0">
                <a:solidFill>
                  <a:srgbClr val="0070C0"/>
                </a:solidFill>
              </a:rPr>
              <a:t>, template </a:t>
            </a:r>
            <a:r>
              <a:rPr lang="sv-SE" dirty="0" err="1">
                <a:solidFill>
                  <a:srgbClr val="0070C0"/>
                </a:solidFill>
              </a:rPr>
              <a:t>will</a:t>
            </a:r>
            <a:r>
              <a:rPr lang="sv-SE" dirty="0">
                <a:solidFill>
                  <a:srgbClr val="0070C0"/>
                </a:solidFill>
              </a:rPr>
              <a:t> be sent </a:t>
            </a:r>
            <a:r>
              <a:rPr lang="sv-SE" dirty="0" err="1">
                <a:solidFill>
                  <a:srgbClr val="0070C0"/>
                </a:solidFill>
              </a:rPr>
              <a:t>out</a:t>
            </a:r>
            <a:r>
              <a:rPr lang="sv-SE" dirty="0">
                <a:solidFill>
                  <a:srgbClr val="0070C0"/>
                </a:solidFill>
              </a:rPr>
              <a:t> </a:t>
            </a:r>
            <a:r>
              <a:rPr lang="sv-SE" dirty="0" err="1">
                <a:solidFill>
                  <a:srgbClr val="0070C0"/>
                </a:solidFill>
              </a:rPr>
              <a:t>before</a:t>
            </a:r>
            <a:r>
              <a:rPr lang="sv-SE" dirty="0">
                <a:solidFill>
                  <a:srgbClr val="0070C0"/>
                </a:solidFill>
              </a:rPr>
              <a:t> </a:t>
            </a:r>
            <a:r>
              <a:rPr lang="sv-SE" dirty="0" err="1">
                <a:solidFill>
                  <a:srgbClr val="0070C0"/>
                </a:solidFill>
              </a:rPr>
              <a:t>staff</a:t>
            </a:r>
            <a:r>
              <a:rPr lang="sv-SE" dirty="0">
                <a:solidFill>
                  <a:srgbClr val="0070C0"/>
                </a:solidFill>
              </a:rPr>
              <a:t> </a:t>
            </a:r>
            <a:r>
              <a:rPr lang="sv-SE" dirty="0" err="1">
                <a:solidFill>
                  <a:srgbClr val="0070C0"/>
                </a:solidFill>
              </a:rPr>
              <a:t>appraisal</a:t>
            </a:r>
            <a:endParaRPr lang="sv-SE" dirty="0">
              <a:solidFill>
                <a:srgbClr val="0070C0"/>
              </a:solidFill>
            </a:endParaRPr>
          </a:p>
        </p:txBody>
      </p:sp>
      <p:sp>
        <p:nvSpPr>
          <p:cNvPr id="8" name="Underrubrik 2">
            <a:extLst>
              <a:ext uri="{FF2B5EF4-FFF2-40B4-BE49-F238E27FC236}">
                <a16:creationId xmlns:a16="http://schemas.microsoft.com/office/drawing/2014/main" id="{8C3FD845-3DD4-4065-9EF5-735193E04C4A}"/>
              </a:ext>
            </a:extLst>
          </p:cNvPr>
          <p:cNvSpPr txBox="1">
            <a:spLocks/>
          </p:cNvSpPr>
          <p:nvPr/>
        </p:nvSpPr>
        <p:spPr>
          <a:xfrm>
            <a:off x="7355402" y="2203739"/>
            <a:ext cx="2507553" cy="1552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800" dirty="0"/>
              <a:t>2</a:t>
            </a:r>
          </a:p>
          <a:p>
            <a:pPr>
              <a:spcBef>
                <a:spcPts val="0"/>
              </a:spcBef>
            </a:pPr>
            <a:endParaRPr lang="sv-SE" sz="1800" dirty="0"/>
          </a:p>
          <a:p>
            <a:pPr>
              <a:spcBef>
                <a:spcPts val="0"/>
              </a:spcBef>
            </a:pPr>
            <a:r>
              <a:rPr lang="sv-SE" sz="1800" dirty="0" err="1"/>
              <a:t>Head</a:t>
            </a:r>
            <a:r>
              <a:rPr lang="sv-SE" sz="1800" dirty="0"/>
              <a:t> </a:t>
            </a:r>
            <a:r>
              <a:rPr lang="sv-SE" sz="1800" dirty="0" err="1"/>
              <a:t>of</a:t>
            </a:r>
            <a:r>
              <a:rPr lang="sv-SE" sz="1800" dirty="0"/>
              <a:t> Division at </a:t>
            </a:r>
            <a:r>
              <a:rPr lang="sv-SE" sz="1800" dirty="0" err="1"/>
              <a:t>staff</a:t>
            </a:r>
            <a:r>
              <a:rPr lang="sv-SE" sz="1800" dirty="0"/>
              <a:t> </a:t>
            </a:r>
            <a:r>
              <a:rPr lang="sv-SE" sz="1800" dirty="0" err="1"/>
              <a:t>appraisal</a:t>
            </a:r>
            <a:endParaRPr lang="sv-SE" sz="1800" dirty="0"/>
          </a:p>
          <a:p>
            <a:pPr>
              <a:spcBef>
                <a:spcPts val="0"/>
              </a:spcBef>
            </a:pPr>
            <a:endParaRPr lang="sv-SE" sz="1800" dirty="0"/>
          </a:p>
          <a:p>
            <a:pPr>
              <a:spcBef>
                <a:spcPts val="0"/>
              </a:spcBef>
            </a:pPr>
            <a:r>
              <a:rPr lang="sv-SE" sz="1800" dirty="0" err="1"/>
              <a:t>Signs</a:t>
            </a:r>
            <a:r>
              <a:rPr lang="sv-SE" sz="1800" dirty="0"/>
              <a:t>! </a:t>
            </a:r>
          </a:p>
        </p:txBody>
      </p:sp>
      <p:sp>
        <p:nvSpPr>
          <p:cNvPr id="9" name="Underrubrik 2">
            <a:extLst>
              <a:ext uri="{FF2B5EF4-FFF2-40B4-BE49-F238E27FC236}">
                <a16:creationId xmlns:a16="http://schemas.microsoft.com/office/drawing/2014/main" id="{C8A9FF97-9846-4301-A207-4051A3227001}"/>
              </a:ext>
            </a:extLst>
          </p:cNvPr>
          <p:cNvSpPr txBox="1">
            <a:spLocks/>
          </p:cNvSpPr>
          <p:nvPr/>
        </p:nvSpPr>
        <p:spPr>
          <a:xfrm>
            <a:off x="2547635" y="2331383"/>
            <a:ext cx="1858823" cy="14058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sv-SE" sz="1400" dirty="0"/>
              <a:t>1</a:t>
            </a:r>
          </a:p>
          <a:p>
            <a:r>
              <a:rPr lang="sv-SE" sz="1400" dirty="0" err="1"/>
              <a:t>Each</a:t>
            </a:r>
            <a:r>
              <a:rPr lang="sv-SE" sz="1400" dirty="0"/>
              <a:t> </a:t>
            </a:r>
            <a:r>
              <a:rPr lang="sv-SE" sz="1400" dirty="0" err="1"/>
              <a:t>coworker</a:t>
            </a:r>
            <a:r>
              <a:rPr lang="sv-SE" sz="1400" dirty="0"/>
              <a:t>:</a:t>
            </a:r>
          </a:p>
          <a:p>
            <a:r>
              <a:rPr lang="sv-SE" sz="1400" dirty="0" err="1"/>
              <a:t>Individual</a:t>
            </a:r>
            <a:r>
              <a:rPr lang="sv-SE" sz="1400" dirty="0"/>
              <a:t>  riska </a:t>
            </a:r>
            <a:r>
              <a:rPr lang="sv-SE" sz="1400" dirty="0" err="1"/>
              <a:t>assessment</a:t>
            </a:r>
            <a:endParaRPr lang="sv-SE" sz="1400" dirty="0"/>
          </a:p>
          <a:p>
            <a:r>
              <a:rPr lang="sv-SE" sz="1400" dirty="0" err="1"/>
              <a:t>Signs</a:t>
            </a:r>
            <a:r>
              <a:rPr lang="sv-SE" sz="1400" dirty="0"/>
              <a:t>!</a:t>
            </a:r>
          </a:p>
          <a:p>
            <a:endParaRPr lang="sv-SE" sz="1400" dirty="0"/>
          </a:p>
        </p:txBody>
      </p:sp>
      <p:sp>
        <p:nvSpPr>
          <p:cNvPr id="10" name="Pil: höger 9">
            <a:extLst>
              <a:ext uri="{FF2B5EF4-FFF2-40B4-BE49-F238E27FC236}">
                <a16:creationId xmlns:a16="http://schemas.microsoft.com/office/drawing/2014/main" id="{7DB6C91B-18EE-4FD0-BFE4-AB677E0C035D}"/>
              </a:ext>
            </a:extLst>
          </p:cNvPr>
          <p:cNvSpPr/>
          <p:nvPr/>
        </p:nvSpPr>
        <p:spPr>
          <a:xfrm>
            <a:off x="4416117" y="2657657"/>
            <a:ext cx="2939285"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Koppling: vinklad 11">
            <a:extLst>
              <a:ext uri="{FF2B5EF4-FFF2-40B4-BE49-F238E27FC236}">
                <a16:creationId xmlns:a16="http://schemas.microsoft.com/office/drawing/2014/main" id="{D1C4DDB7-40E5-4FDF-A824-875E28FD5F16}"/>
              </a:ext>
            </a:extLst>
          </p:cNvPr>
          <p:cNvCxnSpPr>
            <a:cxnSpLocks/>
          </p:cNvCxnSpPr>
          <p:nvPr/>
        </p:nvCxnSpPr>
        <p:spPr>
          <a:xfrm rot="10800000" flipV="1">
            <a:off x="1913132" y="4860431"/>
            <a:ext cx="6696047" cy="29805"/>
          </a:xfrm>
          <a:prstGeom prst="bentConnector3">
            <a:avLst>
              <a:gd name="adj1" fmla="val 50000"/>
            </a:avLst>
          </a:prstGeom>
          <a:ln w="76200"/>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E022408-AC60-4530-9A4B-F071C56E792F}"/>
              </a:ext>
            </a:extLst>
          </p:cNvPr>
          <p:cNvCxnSpPr>
            <a:cxnSpLocks/>
          </p:cNvCxnSpPr>
          <p:nvPr/>
        </p:nvCxnSpPr>
        <p:spPr>
          <a:xfrm flipV="1">
            <a:off x="1913130" y="2925126"/>
            <a:ext cx="0" cy="199016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B68CA4A8-984A-4E7B-A69B-5CAF31B92250}"/>
              </a:ext>
            </a:extLst>
          </p:cNvPr>
          <p:cNvCxnSpPr>
            <a:cxnSpLocks/>
          </p:cNvCxnSpPr>
          <p:nvPr/>
        </p:nvCxnSpPr>
        <p:spPr>
          <a:xfrm flipV="1">
            <a:off x="1913130" y="2912425"/>
            <a:ext cx="634505" cy="12701"/>
          </a:xfrm>
          <a:prstGeom prst="line">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66CC35A-EDA4-4498-8040-0FD8C8A4992C}"/>
              </a:ext>
            </a:extLst>
          </p:cNvPr>
          <p:cNvSpPr txBox="1"/>
          <p:nvPr/>
        </p:nvSpPr>
        <p:spPr>
          <a:xfrm>
            <a:off x="3753861" y="4592128"/>
            <a:ext cx="3737562"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285750" indent="-285750">
              <a:buFont typeface="Arial" panose="020B0604020202020204" pitchFamily="34" charset="0"/>
              <a:buChar char="•"/>
            </a:pPr>
            <a:r>
              <a:rPr lang="sv-SE" dirty="0">
                <a:solidFill>
                  <a:schemeClr val="bg1"/>
                </a:solidFill>
              </a:rPr>
              <a:t>Feedback, copy to </a:t>
            </a:r>
            <a:r>
              <a:rPr lang="sv-SE" dirty="0" err="1">
                <a:solidFill>
                  <a:schemeClr val="bg1"/>
                </a:solidFill>
              </a:rPr>
              <a:t>coworker</a:t>
            </a:r>
            <a:endParaRPr lang="sv-SE" dirty="0">
              <a:solidFill>
                <a:schemeClr val="bg1"/>
              </a:solidFill>
            </a:endParaRPr>
          </a:p>
          <a:p>
            <a:pPr marL="285750" indent="-285750">
              <a:buFont typeface="Arial" panose="020B0604020202020204" pitchFamily="34" charset="0"/>
              <a:buChar char="•"/>
            </a:pPr>
            <a:r>
              <a:rPr lang="sv-SE" dirty="0">
                <a:solidFill>
                  <a:schemeClr val="bg1"/>
                </a:solidFill>
              </a:rPr>
              <a:t>Original is </a:t>
            </a:r>
            <a:r>
              <a:rPr lang="sv-SE" dirty="0" err="1">
                <a:solidFill>
                  <a:schemeClr val="bg1"/>
                </a:solidFill>
              </a:rPr>
              <a:t>kept</a:t>
            </a:r>
            <a:r>
              <a:rPr lang="sv-SE" dirty="0">
                <a:solidFill>
                  <a:schemeClr val="bg1"/>
                </a:solidFill>
              </a:rPr>
              <a:t> at </a:t>
            </a:r>
            <a:r>
              <a:rPr lang="sv-SE" dirty="0" err="1">
                <a:solidFill>
                  <a:schemeClr val="bg1"/>
                </a:solidFill>
              </a:rPr>
              <a:t>Head</a:t>
            </a:r>
            <a:r>
              <a:rPr lang="sv-SE" dirty="0">
                <a:solidFill>
                  <a:schemeClr val="bg1"/>
                </a:solidFill>
              </a:rPr>
              <a:t> </a:t>
            </a:r>
            <a:r>
              <a:rPr lang="sv-SE" dirty="0" err="1">
                <a:solidFill>
                  <a:schemeClr val="bg1"/>
                </a:solidFill>
              </a:rPr>
              <a:t>of</a:t>
            </a:r>
            <a:r>
              <a:rPr lang="sv-SE" dirty="0">
                <a:solidFill>
                  <a:schemeClr val="bg1"/>
                </a:solidFill>
              </a:rPr>
              <a:t> Division</a:t>
            </a:r>
            <a:r>
              <a:rPr lang="en-US" dirty="0">
                <a:solidFill>
                  <a:schemeClr val="bg1"/>
                </a:solidFill>
              </a:rPr>
              <a:t> </a:t>
            </a:r>
          </a:p>
        </p:txBody>
      </p:sp>
      <p:cxnSp>
        <p:nvCxnSpPr>
          <p:cNvPr id="23" name="Rak koppling 22">
            <a:extLst>
              <a:ext uri="{FF2B5EF4-FFF2-40B4-BE49-F238E27FC236}">
                <a16:creationId xmlns:a16="http://schemas.microsoft.com/office/drawing/2014/main" id="{6686919D-5E7E-49BA-89D1-E89A9A457344}"/>
              </a:ext>
            </a:extLst>
          </p:cNvPr>
          <p:cNvCxnSpPr>
            <a:cxnSpLocks/>
            <a:endCxn id="8" idx="2"/>
          </p:cNvCxnSpPr>
          <p:nvPr/>
        </p:nvCxnSpPr>
        <p:spPr>
          <a:xfrm flipV="1">
            <a:off x="8598770" y="3756402"/>
            <a:ext cx="10409" cy="110403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98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6"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1646</Words>
  <Application>Microsoft Office PowerPoint</Application>
  <PresentationFormat>Bredbild</PresentationFormat>
  <Paragraphs>211</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Times New Roman</vt:lpstr>
      <vt:lpstr>Office-tema</vt:lpstr>
      <vt:lpstr>HMS-Hälsa Miljö Säkerhet Health, Environment, Safety</vt:lpstr>
      <vt:lpstr>Riskbedömning</vt:lpstr>
      <vt:lpstr>Riskbedömning</vt:lpstr>
      <vt:lpstr>Riskbedömning</vt:lpstr>
      <vt:lpstr>Risk assessment</vt:lpstr>
      <vt:lpstr>Hantering av riskbedömningar på KF</vt:lpstr>
      <vt:lpstr>Mangement of risk assessments at NP</vt:lpstr>
      <vt:lpstr>Generell riskbedöming – vid medarbetarsamtal, mall skickas ut inför samtal</vt:lpstr>
      <vt:lpstr>General risk assessment – at staff appraisals, template will be sent out before staff appraisal</vt:lpstr>
      <vt:lpstr>Exempel riskbedömning Undersök arbetsförhållandena och identifiera riskkällor och riskmoment. Värdera de riskkällor som identifierats. Ange om risken är allvarlig eller inte. Tydliggör ansvar för åtgärder, när det ska vara genomfört och ett tillfälle/datum när åtgärd följs upp. Genomför åtgärder. Gör en handlingsplan för det som inte genomförs omedelbart. Beakta riktlinjer och åtgärder från central nivå. Kontrollera att åtgärderna haft effekt. </vt:lpstr>
      <vt:lpstr>Example risk assessment Examine working conditions and identify the sources of risk and risk factors. Assess the sources of the risk identified. State whether the risk is serious or not. Clarify who is responsible for the measures to be taken, when they should be implemented, and a follow-up date or occasion. Implement the measures. Make an action plan for what is not implement immediately. Follow the guidelines and measures to be taken from the Lund University and LTH. Check if the measures have had an effect.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HMS</dc:title>
  <dc:creator>Kristina Stenström</dc:creator>
  <cp:lastModifiedBy>Kristina Stenström</cp:lastModifiedBy>
  <cp:revision>25</cp:revision>
  <dcterms:created xsi:type="dcterms:W3CDTF">2021-01-29T10:21:49Z</dcterms:created>
  <dcterms:modified xsi:type="dcterms:W3CDTF">2021-02-12T07:23:20Z</dcterms:modified>
</cp:coreProperties>
</file>