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2" r:id="rId3"/>
    <p:sldId id="264" r:id="rId4"/>
    <p:sldId id="265" r:id="rId5"/>
    <p:sldId id="267"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4" autoAdjust="0"/>
    <p:restoredTop sz="94660"/>
  </p:normalViewPr>
  <p:slideViewPr>
    <p:cSldViewPr snapToGrid="0">
      <p:cViewPr varScale="1">
        <p:scale>
          <a:sx n="80" d="100"/>
          <a:sy n="80" d="100"/>
        </p:scale>
        <p:origin x="120" y="10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8D6F2B-AD30-421F-8B38-B65995EF42BC}"/>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AB6672F4-DDBE-4F23-94AA-A0C64CB875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77CA312E-3907-404B-86E5-E6E1D3103BFC}"/>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4CE8CCCB-6DB5-438F-B8ED-C3114B45063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9BF1840-0E54-475A-85F4-F9762C621FE6}"/>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770374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CACFCA-CAB4-4622-9E38-AB15C9D0429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BD07CC2-17D0-46C7-BC0D-1E94F2E9D3BE}"/>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4A94665-B357-4985-8148-02BDDAC387EC}"/>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B9FB23B6-3292-4B26-B90F-71943C76AF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D41A2E8-6F6D-49E2-B794-6A57F0103158}"/>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1993133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CB40535-A799-42EB-AA7E-8D32BDE9CCBF}"/>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378E94E-3967-408D-A068-A8BFA4444285}"/>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0866325-1AD2-4F18-9DE8-4C33D00C85E8}"/>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DA8B513B-0C2E-4E0F-BDF0-86C2BF939A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DA5EBAF-CA3C-48CB-8018-A2AFC1E55A10}"/>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249877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1CBD7D-870C-4F66-A375-BC9E4934B4D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84AC25A-787A-446A-A661-F8ECBBCEE16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F8340CA-039C-49A0-A319-43C15C7557F5}"/>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C3BB66E2-BE29-4C06-97B6-7F6BDE63ECD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1591DE6-41C4-47BB-B2C6-884A6359BD2E}"/>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1055414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F4B4F0-D8F8-4394-A59E-7F559A42411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658050C-CBB1-49A3-932A-6484069B24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0BE66E6-0E37-445F-AB6A-D74B9FFE127D}"/>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3FF036AD-F912-4E1F-B6AE-7B1B243F7DE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DE7E742-2680-4B05-B7AD-4E3ED78C12B0}"/>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95268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260510-6722-42B1-931E-C1D1FAB0E38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13DE78F-F761-45FD-B0FE-A2B378A0C4F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AE8A298-8E52-4A46-B4A0-589AFF45563F}"/>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B88664A-EE66-40AB-9D52-55B5360741D7}"/>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6" name="Platshållare för sidfot 5">
            <a:extLst>
              <a:ext uri="{FF2B5EF4-FFF2-40B4-BE49-F238E27FC236}">
                <a16:creationId xmlns:a16="http://schemas.microsoft.com/office/drawing/2014/main" id="{E65B7D4E-0B44-4026-B280-589C5FB5230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A31D69B-A89E-469F-8B7F-3F562A63497B}"/>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2166232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947F82-6047-4639-8168-1E04BE622BD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6C71BE6-6A2B-4881-85DF-74EEB4CF47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A07A565-C6AB-4424-A225-186BEAA3AED0}"/>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6E079F4-E6BA-40BB-915D-682D5B72A3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E04CBA9C-C3A8-4C2B-AA10-BF207B667854}"/>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6E6B53A9-0CE8-4BCE-A314-561912773763}"/>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8" name="Platshållare för sidfot 7">
            <a:extLst>
              <a:ext uri="{FF2B5EF4-FFF2-40B4-BE49-F238E27FC236}">
                <a16:creationId xmlns:a16="http://schemas.microsoft.com/office/drawing/2014/main" id="{6D3A36A2-2057-460E-8722-96E002EBEF8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003549C-51A5-45BF-B86D-9E4489189224}"/>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1036937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A197C1-3561-4500-9265-259A57027E6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561A0AFF-46CB-449E-BE7A-54BCE234B6F4}"/>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4" name="Platshållare för sidfot 3">
            <a:extLst>
              <a:ext uri="{FF2B5EF4-FFF2-40B4-BE49-F238E27FC236}">
                <a16:creationId xmlns:a16="http://schemas.microsoft.com/office/drawing/2014/main" id="{19ECF47A-03ED-4F0A-AAEC-A18197A199E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1C49639-5C5E-43BF-A2E0-1637DE0875A7}"/>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374186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B0D6B20-2BA0-4C72-90B2-6D8214E87C81}"/>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3" name="Platshållare för sidfot 2">
            <a:extLst>
              <a:ext uri="{FF2B5EF4-FFF2-40B4-BE49-F238E27FC236}">
                <a16:creationId xmlns:a16="http://schemas.microsoft.com/office/drawing/2014/main" id="{9195A7FF-8F3C-4C18-A75A-E8BCA35C4C1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B9DDEA5-4DCE-4DA7-83F5-D026A16B0B55}"/>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2525460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36E72C-3094-4CC6-98E9-F19476F9106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2C2A38C-9CDD-473C-82A0-7CD985BD44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A12E785A-9862-4FE9-932F-E64F89E98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87A6434-59BC-47D2-B5A7-74B93B8F4630}"/>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6" name="Platshållare för sidfot 5">
            <a:extLst>
              <a:ext uri="{FF2B5EF4-FFF2-40B4-BE49-F238E27FC236}">
                <a16:creationId xmlns:a16="http://schemas.microsoft.com/office/drawing/2014/main" id="{83C6C8E0-5270-4014-B109-518DA5B107E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B752DCC-1A70-4E1D-916A-37C1F8BD3468}"/>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261675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3404EB-51F5-4422-BA70-4519EDB1744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C1CA67A-6F5D-451B-AAC3-2849E6CA6F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8911D74-EC09-4785-97E7-2054AA75F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B9F49E4-D510-49F5-AF38-970D21FED532}"/>
              </a:ext>
            </a:extLst>
          </p:cNvPr>
          <p:cNvSpPr>
            <a:spLocks noGrp="1"/>
          </p:cNvSpPr>
          <p:nvPr>
            <p:ph type="dt" sz="half" idx="10"/>
          </p:nvPr>
        </p:nvSpPr>
        <p:spPr/>
        <p:txBody>
          <a:bodyPr/>
          <a:lstStyle/>
          <a:p>
            <a:fld id="{295C0CB3-0C9D-4BE9-9F61-F9902839144D}" type="datetimeFigureOut">
              <a:rPr lang="sv-SE" smtClean="0"/>
              <a:t>2021-05-07</a:t>
            </a:fld>
            <a:endParaRPr lang="sv-SE"/>
          </a:p>
        </p:txBody>
      </p:sp>
      <p:sp>
        <p:nvSpPr>
          <p:cNvPr id="6" name="Platshållare för sidfot 5">
            <a:extLst>
              <a:ext uri="{FF2B5EF4-FFF2-40B4-BE49-F238E27FC236}">
                <a16:creationId xmlns:a16="http://schemas.microsoft.com/office/drawing/2014/main" id="{05C7D20E-2BD5-48FF-BFA4-2B431CD3FDB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DE94338-153D-44E9-B2CD-3D93F5C52D82}"/>
              </a:ext>
            </a:extLst>
          </p:cNvPr>
          <p:cNvSpPr>
            <a:spLocks noGrp="1"/>
          </p:cNvSpPr>
          <p:nvPr>
            <p:ph type="sldNum" sz="quarter" idx="12"/>
          </p:nvPr>
        </p:nvSpPr>
        <p:spPr/>
        <p:txBody>
          <a:bodyPr/>
          <a:lstStyle/>
          <a:p>
            <a:fld id="{B4BB8195-0FBB-4356-901E-9385CA63195E}" type="slidenum">
              <a:rPr lang="sv-SE" smtClean="0"/>
              <a:t>‹#›</a:t>
            </a:fld>
            <a:endParaRPr lang="sv-SE"/>
          </a:p>
        </p:txBody>
      </p:sp>
    </p:spTree>
    <p:extLst>
      <p:ext uri="{BB962C8B-B14F-4D97-AF65-F5344CB8AC3E}">
        <p14:creationId xmlns:p14="http://schemas.microsoft.com/office/powerpoint/2010/main" val="4084232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3DC4F7C-CF7C-4285-86F4-070168315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313EDE3-95DA-431A-B59E-680260A858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46E52D-4421-45E3-BD75-53FA3D7D80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C0CB3-0C9D-4BE9-9F61-F9902839144D}" type="datetimeFigureOut">
              <a:rPr lang="sv-SE" smtClean="0"/>
              <a:t>2021-05-07</a:t>
            </a:fld>
            <a:endParaRPr lang="sv-SE"/>
          </a:p>
        </p:txBody>
      </p:sp>
      <p:sp>
        <p:nvSpPr>
          <p:cNvPr id="5" name="Platshållare för sidfot 4">
            <a:extLst>
              <a:ext uri="{FF2B5EF4-FFF2-40B4-BE49-F238E27FC236}">
                <a16:creationId xmlns:a16="http://schemas.microsoft.com/office/drawing/2014/main" id="{2AC03CE8-AEC9-4CD1-877B-3518CFB7EA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365BB75-24B8-4957-9BE8-E508DC19CD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BB8195-0FBB-4356-901E-9385CA63195E}" type="slidenum">
              <a:rPr lang="sv-SE" smtClean="0"/>
              <a:t>‹#›</a:t>
            </a:fld>
            <a:endParaRPr lang="sv-SE"/>
          </a:p>
        </p:txBody>
      </p:sp>
    </p:spTree>
    <p:extLst>
      <p:ext uri="{BB962C8B-B14F-4D97-AF65-F5344CB8AC3E}">
        <p14:creationId xmlns:p14="http://schemas.microsoft.com/office/powerpoint/2010/main" val="1548258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F59E1AEB-5089-4FBC-AAFF-94A80279720B}"/>
              </a:ext>
            </a:extLst>
          </p:cNvPr>
          <p:cNvSpPr txBox="1">
            <a:spLocks/>
          </p:cNvSpPr>
          <p:nvPr/>
        </p:nvSpPr>
        <p:spPr>
          <a:xfrm>
            <a:off x="3567634" y="365125"/>
            <a:ext cx="387590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solidFill>
                  <a:srgbClr val="0070C0"/>
                </a:solidFill>
              </a:rPr>
              <a:t>Risk </a:t>
            </a:r>
            <a:r>
              <a:rPr lang="sv-SE" dirty="0" err="1">
                <a:solidFill>
                  <a:srgbClr val="0070C0"/>
                </a:solidFill>
              </a:rPr>
              <a:t>assessment</a:t>
            </a:r>
            <a:endParaRPr lang="sv-SE" dirty="0">
              <a:solidFill>
                <a:srgbClr val="0070C0"/>
              </a:solidFill>
            </a:endParaRPr>
          </a:p>
        </p:txBody>
      </p:sp>
      <p:sp>
        <p:nvSpPr>
          <p:cNvPr id="7" name="textruta 6">
            <a:extLst>
              <a:ext uri="{FF2B5EF4-FFF2-40B4-BE49-F238E27FC236}">
                <a16:creationId xmlns:a16="http://schemas.microsoft.com/office/drawing/2014/main" id="{CF4D4A3E-A7E8-4F1F-B1FB-C3AB8D99943D}"/>
              </a:ext>
            </a:extLst>
          </p:cNvPr>
          <p:cNvSpPr txBox="1"/>
          <p:nvPr/>
        </p:nvSpPr>
        <p:spPr>
          <a:xfrm>
            <a:off x="3435313" y="2173409"/>
            <a:ext cx="4774343" cy="3693319"/>
          </a:xfrm>
          <a:prstGeom prst="rect">
            <a:avLst/>
          </a:prstGeom>
          <a:noFill/>
          <a:ln>
            <a:solidFill>
              <a:schemeClr val="accent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sv-SE" dirty="0">
                <a:solidFill>
                  <a:schemeClr val="accent1"/>
                </a:solidFill>
              </a:rPr>
              <a:t> </a:t>
            </a:r>
            <a:r>
              <a:rPr lang="en-US" dirty="0">
                <a:solidFill>
                  <a:schemeClr val="accent1"/>
                </a:solidFill>
              </a:rPr>
              <a:t>When starting a new project that may involve new risks, a written risk assessment must always be made. </a:t>
            </a:r>
          </a:p>
          <a:p>
            <a:endParaRPr lang="en-US" dirty="0">
              <a:solidFill>
                <a:schemeClr val="accent1"/>
              </a:solidFill>
            </a:endParaRPr>
          </a:p>
          <a:p>
            <a:r>
              <a:rPr lang="en-US" dirty="0">
                <a:solidFill>
                  <a:schemeClr val="accent1"/>
                </a:solidFill>
              </a:rPr>
              <a:t>Generally, work may not begin </a:t>
            </a:r>
            <a:r>
              <a:rPr lang="en-US" b="1" dirty="0">
                <a:solidFill>
                  <a:schemeClr val="accent1"/>
                </a:solidFill>
              </a:rPr>
              <a:t>until </a:t>
            </a:r>
            <a:r>
              <a:rPr lang="en-US" dirty="0">
                <a:solidFill>
                  <a:schemeClr val="accent1"/>
                </a:solidFill>
              </a:rPr>
              <a:t>an investigation and risk assessment have been conducted, as well as the necessary measures taken to prevent occupational health risks and accidents. </a:t>
            </a:r>
          </a:p>
          <a:p>
            <a:endParaRPr lang="en-US" dirty="0">
              <a:solidFill>
                <a:schemeClr val="accent1"/>
              </a:solidFill>
            </a:endParaRPr>
          </a:p>
          <a:p>
            <a:r>
              <a:rPr lang="en-US" dirty="0">
                <a:solidFill>
                  <a:schemeClr val="accent1"/>
                </a:solidFill>
              </a:rPr>
              <a:t>See also “Specific Safety Regulations for the Division of Nuclear Physics” on the Nuclear Physics intranet, under “HMS”</a:t>
            </a:r>
            <a:endParaRPr lang="sv-SE" dirty="0">
              <a:solidFill>
                <a:schemeClr val="accent1"/>
              </a:solidFill>
            </a:endParaRPr>
          </a:p>
        </p:txBody>
      </p:sp>
      <p:sp>
        <p:nvSpPr>
          <p:cNvPr id="8" name="textruta 7">
            <a:extLst>
              <a:ext uri="{FF2B5EF4-FFF2-40B4-BE49-F238E27FC236}">
                <a16:creationId xmlns:a16="http://schemas.microsoft.com/office/drawing/2014/main" id="{5855AB6B-BE00-4133-8EAD-37010BBE2310}"/>
              </a:ext>
            </a:extLst>
          </p:cNvPr>
          <p:cNvSpPr txBox="1"/>
          <p:nvPr/>
        </p:nvSpPr>
        <p:spPr>
          <a:xfrm>
            <a:off x="3470839" y="1797908"/>
            <a:ext cx="3730637" cy="369332"/>
          </a:xfrm>
          <a:prstGeom prst="rect">
            <a:avLst/>
          </a:prstGeom>
          <a:noFill/>
        </p:spPr>
        <p:txBody>
          <a:bodyPr wrap="none" rtlCol="0">
            <a:spAutoFit/>
          </a:bodyPr>
          <a:lstStyle/>
          <a:p>
            <a:r>
              <a:rPr lang="sv-SE" dirty="0">
                <a:solidFill>
                  <a:srgbClr val="0070C0"/>
                </a:solidFill>
              </a:rPr>
              <a:t>From: </a:t>
            </a:r>
            <a:r>
              <a:rPr lang="sv-SE" dirty="0" err="1">
                <a:solidFill>
                  <a:srgbClr val="0070C0"/>
                </a:solidFill>
              </a:rPr>
              <a:t>NP’s</a:t>
            </a:r>
            <a:r>
              <a:rPr lang="sv-SE" dirty="0">
                <a:solidFill>
                  <a:srgbClr val="0070C0"/>
                </a:solidFill>
              </a:rPr>
              <a:t> general </a:t>
            </a:r>
            <a:r>
              <a:rPr lang="sv-SE" dirty="0" err="1">
                <a:solidFill>
                  <a:srgbClr val="0070C0"/>
                </a:solidFill>
              </a:rPr>
              <a:t>safety</a:t>
            </a:r>
            <a:r>
              <a:rPr lang="sv-SE" dirty="0">
                <a:solidFill>
                  <a:srgbClr val="0070C0"/>
                </a:solidFill>
              </a:rPr>
              <a:t> </a:t>
            </a:r>
            <a:r>
              <a:rPr lang="sv-SE" dirty="0" err="1">
                <a:solidFill>
                  <a:srgbClr val="0070C0"/>
                </a:solidFill>
              </a:rPr>
              <a:t>regulations</a:t>
            </a:r>
            <a:endParaRPr lang="sv-SE" dirty="0">
              <a:solidFill>
                <a:srgbClr val="0070C0"/>
              </a:solidFill>
            </a:endParaRPr>
          </a:p>
        </p:txBody>
      </p:sp>
    </p:spTree>
    <p:extLst>
      <p:ext uri="{BB962C8B-B14F-4D97-AF65-F5344CB8AC3E}">
        <p14:creationId xmlns:p14="http://schemas.microsoft.com/office/powerpoint/2010/main" val="1080434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DBF939BF-5E23-4522-B212-AB73CF0EB64F}"/>
              </a:ext>
            </a:extLst>
          </p:cNvPr>
          <p:cNvSpPr txBox="1">
            <a:spLocks/>
          </p:cNvSpPr>
          <p:nvPr/>
        </p:nvSpPr>
        <p:spPr>
          <a:xfrm>
            <a:off x="3687946" y="365125"/>
            <a:ext cx="387590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solidFill>
                  <a:srgbClr val="0070C0"/>
                </a:solidFill>
              </a:rPr>
              <a:t>Risk </a:t>
            </a:r>
            <a:r>
              <a:rPr lang="sv-SE" dirty="0" err="1">
                <a:solidFill>
                  <a:srgbClr val="0070C0"/>
                </a:solidFill>
              </a:rPr>
              <a:t>assessment</a:t>
            </a:r>
            <a:endParaRPr lang="sv-SE" dirty="0">
              <a:solidFill>
                <a:srgbClr val="0070C0"/>
              </a:solidFill>
            </a:endParaRPr>
          </a:p>
        </p:txBody>
      </p:sp>
      <p:sp>
        <p:nvSpPr>
          <p:cNvPr id="7" name="textruta 6">
            <a:extLst>
              <a:ext uri="{FF2B5EF4-FFF2-40B4-BE49-F238E27FC236}">
                <a16:creationId xmlns:a16="http://schemas.microsoft.com/office/drawing/2014/main" id="{05FCD276-E37B-4506-A74A-144E76F9B481}"/>
              </a:ext>
            </a:extLst>
          </p:cNvPr>
          <p:cNvSpPr txBox="1"/>
          <p:nvPr/>
        </p:nvSpPr>
        <p:spPr>
          <a:xfrm>
            <a:off x="3591151" y="1797908"/>
            <a:ext cx="3602012" cy="369332"/>
          </a:xfrm>
          <a:prstGeom prst="rect">
            <a:avLst/>
          </a:prstGeom>
          <a:noFill/>
        </p:spPr>
        <p:txBody>
          <a:bodyPr wrap="none" rtlCol="0">
            <a:spAutoFit/>
          </a:bodyPr>
          <a:lstStyle/>
          <a:p>
            <a:r>
              <a:rPr lang="sv-SE" dirty="0">
                <a:solidFill>
                  <a:srgbClr val="0070C0"/>
                </a:solidFill>
              </a:rPr>
              <a:t>From: </a:t>
            </a:r>
            <a:r>
              <a:rPr lang="sv-SE" dirty="0" err="1">
                <a:solidFill>
                  <a:srgbClr val="0070C0"/>
                </a:solidFill>
              </a:rPr>
              <a:t>NP’s</a:t>
            </a:r>
            <a:r>
              <a:rPr lang="sv-SE" dirty="0">
                <a:solidFill>
                  <a:srgbClr val="0070C0"/>
                </a:solidFill>
              </a:rPr>
              <a:t> special </a:t>
            </a:r>
            <a:r>
              <a:rPr lang="sv-SE" dirty="0" err="1">
                <a:solidFill>
                  <a:srgbClr val="0070C0"/>
                </a:solidFill>
              </a:rPr>
              <a:t>safety</a:t>
            </a:r>
            <a:r>
              <a:rPr lang="sv-SE" dirty="0">
                <a:solidFill>
                  <a:srgbClr val="0070C0"/>
                </a:solidFill>
              </a:rPr>
              <a:t> </a:t>
            </a:r>
            <a:r>
              <a:rPr lang="sv-SE" dirty="0" err="1">
                <a:solidFill>
                  <a:srgbClr val="0070C0"/>
                </a:solidFill>
              </a:rPr>
              <a:t>regulations</a:t>
            </a:r>
            <a:endParaRPr lang="sv-SE" dirty="0">
              <a:solidFill>
                <a:srgbClr val="0070C0"/>
              </a:solidFill>
            </a:endParaRPr>
          </a:p>
        </p:txBody>
      </p:sp>
      <p:sp>
        <p:nvSpPr>
          <p:cNvPr id="10" name="textruta 9">
            <a:extLst>
              <a:ext uri="{FF2B5EF4-FFF2-40B4-BE49-F238E27FC236}">
                <a16:creationId xmlns:a16="http://schemas.microsoft.com/office/drawing/2014/main" id="{1B33363F-F313-4F13-BDC8-19A487F79828}"/>
              </a:ext>
            </a:extLst>
          </p:cNvPr>
          <p:cNvSpPr txBox="1"/>
          <p:nvPr/>
        </p:nvSpPr>
        <p:spPr>
          <a:xfrm>
            <a:off x="3555625" y="2173409"/>
            <a:ext cx="4774343" cy="3693319"/>
          </a:xfrm>
          <a:prstGeom prst="rect">
            <a:avLst/>
          </a:prstGeom>
          <a:noFill/>
          <a:ln>
            <a:solidFill>
              <a:schemeClr val="accent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sv-SE" dirty="0">
                <a:solidFill>
                  <a:schemeClr val="accent1"/>
                </a:solidFill>
              </a:rPr>
              <a:t> </a:t>
            </a:r>
            <a:r>
              <a:rPr lang="en-US" dirty="0">
                <a:solidFill>
                  <a:schemeClr val="accent1"/>
                </a:solidFill>
              </a:rPr>
              <a:t>Risk assessment should be carried out in all cases where there is a risk of occupational injury, but also in other cases, for example, the risk of theft and computer hacking. </a:t>
            </a:r>
          </a:p>
          <a:p>
            <a:endParaRPr lang="en-US" dirty="0">
              <a:solidFill>
                <a:schemeClr val="accent1"/>
              </a:solidFill>
            </a:endParaRPr>
          </a:p>
          <a:p>
            <a:r>
              <a:rPr lang="en-US" dirty="0">
                <a:solidFill>
                  <a:schemeClr val="accent1"/>
                </a:solidFill>
              </a:rPr>
              <a:t>Risk assessment must be carried out for each doctoral project and for laboratory </a:t>
            </a:r>
            <a:r>
              <a:rPr lang="en-US" dirty="0" err="1">
                <a:solidFill>
                  <a:schemeClr val="accent1"/>
                </a:solidFill>
              </a:rPr>
              <a:t>practicals</a:t>
            </a:r>
            <a:r>
              <a:rPr lang="en-US" dirty="0">
                <a:solidFill>
                  <a:schemeClr val="accent1"/>
                </a:solidFill>
              </a:rPr>
              <a:t> in undergraduate teaching. </a:t>
            </a:r>
          </a:p>
          <a:p>
            <a:endParaRPr lang="en-US" dirty="0">
              <a:solidFill>
                <a:schemeClr val="accent1"/>
              </a:solidFill>
            </a:endParaRPr>
          </a:p>
          <a:p>
            <a:r>
              <a:rPr lang="en-US" dirty="0">
                <a:solidFill>
                  <a:schemeClr val="accent1"/>
                </a:solidFill>
              </a:rPr>
              <a:t>The Head of Division is responsible for ensuring risk assessments are carried out, and he or she should be able to be present them to the Head of Department. </a:t>
            </a:r>
            <a:endParaRPr lang="sv-SE" dirty="0">
              <a:solidFill>
                <a:schemeClr val="accent1"/>
              </a:solidFill>
            </a:endParaRPr>
          </a:p>
        </p:txBody>
      </p:sp>
    </p:spTree>
    <p:extLst>
      <p:ext uri="{BB962C8B-B14F-4D97-AF65-F5344CB8AC3E}">
        <p14:creationId xmlns:p14="http://schemas.microsoft.com/office/powerpoint/2010/main" val="476000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CD26CB-DEF2-4AB8-B769-5569CA28FB1B}"/>
              </a:ext>
            </a:extLst>
          </p:cNvPr>
          <p:cNvSpPr>
            <a:spLocks noGrp="1"/>
          </p:cNvSpPr>
          <p:nvPr>
            <p:ph type="title"/>
          </p:nvPr>
        </p:nvSpPr>
        <p:spPr>
          <a:xfrm>
            <a:off x="738159" y="-235164"/>
            <a:ext cx="10515600" cy="1325563"/>
          </a:xfrm>
        </p:spPr>
        <p:txBody>
          <a:bodyPr/>
          <a:lstStyle/>
          <a:p>
            <a:r>
              <a:rPr lang="sv-SE" dirty="0">
                <a:solidFill>
                  <a:srgbClr val="0070C0"/>
                </a:solidFill>
              </a:rPr>
              <a:t>Risk </a:t>
            </a:r>
            <a:r>
              <a:rPr lang="sv-SE" dirty="0" err="1">
                <a:solidFill>
                  <a:srgbClr val="0070C0"/>
                </a:solidFill>
              </a:rPr>
              <a:t>assessment</a:t>
            </a:r>
            <a:endParaRPr lang="sv-SE" dirty="0">
              <a:solidFill>
                <a:srgbClr val="0070C0"/>
              </a:solidFill>
            </a:endParaRPr>
          </a:p>
        </p:txBody>
      </p:sp>
      <p:sp>
        <p:nvSpPr>
          <p:cNvPr id="5" name="textruta 4">
            <a:extLst>
              <a:ext uri="{FF2B5EF4-FFF2-40B4-BE49-F238E27FC236}">
                <a16:creationId xmlns:a16="http://schemas.microsoft.com/office/drawing/2014/main" id="{00F02378-14D8-4449-92B5-D63B19768827}"/>
              </a:ext>
            </a:extLst>
          </p:cNvPr>
          <p:cNvSpPr txBox="1"/>
          <p:nvPr/>
        </p:nvSpPr>
        <p:spPr>
          <a:xfrm>
            <a:off x="5701455" y="136986"/>
            <a:ext cx="5937203" cy="369332"/>
          </a:xfrm>
          <a:prstGeom prst="rect">
            <a:avLst/>
          </a:prstGeom>
          <a:noFill/>
        </p:spPr>
        <p:txBody>
          <a:bodyPr wrap="none" rtlCol="0">
            <a:spAutoFit/>
          </a:bodyPr>
          <a:lstStyle/>
          <a:p>
            <a:r>
              <a:rPr lang="sv-SE" dirty="0" err="1">
                <a:solidFill>
                  <a:srgbClr val="0070C0"/>
                </a:solidFill>
              </a:rPr>
              <a:t>Update</a:t>
            </a:r>
            <a:r>
              <a:rPr lang="sv-SE" dirty="0">
                <a:solidFill>
                  <a:srgbClr val="0070C0"/>
                </a:solidFill>
              </a:rPr>
              <a:t> to be </a:t>
            </a:r>
            <a:r>
              <a:rPr lang="sv-SE" dirty="0" err="1">
                <a:solidFill>
                  <a:srgbClr val="0070C0"/>
                </a:solidFill>
              </a:rPr>
              <a:t>implemented</a:t>
            </a:r>
            <a:r>
              <a:rPr lang="sv-SE" dirty="0">
                <a:solidFill>
                  <a:srgbClr val="0070C0"/>
                </a:solidFill>
              </a:rPr>
              <a:t> in </a:t>
            </a:r>
            <a:r>
              <a:rPr lang="sv-SE" dirty="0" err="1">
                <a:solidFill>
                  <a:srgbClr val="0070C0"/>
                </a:solidFill>
              </a:rPr>
              <a:t>NP’s</a:t>
            </a:r>
            <a:r>
              <a:rPr lang="sv-SE" dirty="0">
                <a:solidFill>
                  <a:srgbClr val="0070C0"/>
                </a:solidFill>
              </a:rPr>
              <a:t> </a:t>
            </a:r>
            <a:r>
              <a:rPr lang="sv-SE" dirty="0" err="1">
                <a:solidFill>
                  <a:srgbClr val="0070C0"/>
                </a:solidFill>
              </a:rPr>
              <a:t>specific</a:t>
            </a:r>
            <a:r>
              <a:rPr lang="sv-SE" dirty="0">
                <a:solidFill>
                  <a:srgbClr val="0070C0"/>
                </a:solidFill>
              </a:rPr>
              <a:t> </a:t>
            </a:r>
            <a:r>
              <a:rPr lang="sv-SE" dirty="0" err="1">
                <a:solidFill>
                  <a:srgbClr val="0070C0"/>
                </a:solidFill>
              </a:rPr>
              <a:t>safety</a:t>
            </a:r>
            <a:r>
              <a:rPr lang="sv-SE" dirty="0">
                <a:solidFill>
                  <a:srgbClr val="0070C0"/>
                </a:solidFill>
              </a:rPr>
              <a:t> </a:t>
            </a:r>
            <a:r>
              <a:rPr lang="sv-SE" dirty="0" err="1">
                <a:solidFill>
                  <a:srgbClr val="0070C0"/>
                </a:solidFill>
              </a:rPr>
              <a:t>regulatoins</a:t>
            </a:r>
            <a:endParaRPr lang="sv-SE" dirty="0">
              <a:solidFill>
                <a:srgbClr val="0070C0"/>
              </a:solidFill>
            </a:endParaRPr>
          </a:p>
        </p:txBody>
      </p:sp>
      <p:sp>
        <p:nvSpPr>
          <p:cNvPr id="6" name="textruta 5">
            <a:extLst>
              <a:ext uri="{FF2B5EF4-FFF2-40B4-BE49-F238E27FC236}">
                <a16:creationId xmlns:a16="http://schemas.microsoft.com/office/drawing/2014/main" id="{C5F7F4E6-BD0E-4E1A-B19F-6CD299E9FD33}"/>
              </a:ext>
            </a:extLst>
          </p:cNvPr>
          <p:cNvSpPr txBox="1"/>
          <p:nvPr/>
        </p:nvSpPr>
        <p:spPr>
          <a:xfrm>
            <a:off x="420688" y="671691"/>
            <a:ext cx="11602870" cy="6186309"/>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dirty="0">
                <a:solidFill>
                  <a:srgbClr val="0070C0"/>
                </a:solidFill>
              </a:rPr>
              <a:t>Risk assessments are to be carried out for all laboratory activities, as described below.</a:t>
            </a:r>
          </a:p>
          <a:p>
            <a:endParaRPr lang="en-US" dirty="0">
              <a:solidFill>
                <a:srgbClr val="0070C0"/>
              </a:solidFill>
            </a:endParaRPr>
          </a:p>
          <a:p>
            <a:r>
              <a:rPr lang="en-US" dirty="0">
                <a:solidFill>
                  <a:srgbClr val="0070C0"/>
                </a:solidFill>
              </a:rPr>
              <a:t> 1. When starting a new project that may be associated with significant new risks, a written risk assessment of the project must always be made. This risk assessment is only valid for 1 year, and must then be updated. Material data sheets must not be older than 3 years when the risk assessment is made. </a:t>
            </a:r>
          </a:p>
          <a:p>
            <a:endParaRPr lang="en-US" dirty="0">
              <a:solidFill>
                <a:srgbClr val="0070C0"/>
              </a:solidFill>
            </a:endParaRPr>
          </a:p>
          <a:p>
            <a:r>
              <a:rPr lang="en-US" dirty="0">
                <a:solidFill>
                  <a:srgbClr val="0070C0"/>
                </a:solidFill>
              </a:rPr>
              <a:t>2. Risk assessment of laboratory operations should normally be made by the person who is to perform the work and in the system for management of chemicals KLARA. If there is a change in personnel, a new risk assessment should normally be made. </a:t>
            </a:r>
          </a:p>
          <a:p>
            <a:pPr marL="285750" indent="-285750">
              <a:buFont typeface="Arial" panose="020B0604020202020204" pitchFamily="34" charset="0"/>
              <a:buChar char="•"/>
            </a:pPr>
            <a:r>
              <a:rPr lang="en-US" dirty="0">
                <a:solidFill>
                  <a:srgbClr val="0070C0"/>
                </a:solidFill>
              </a:rPr>
              <a:t>Contact Mattias Olsson regarding the risk assessment of chemical hazards. Risk assessments are to be reviewed by Mattias Olsson and approved by the Head of Division before work commences. </a:t>
            </a:r>
          </a:p>
          <a:p>
            <a:pPr marL="285750" indent="-285750">
              <a:buFont typeface="Arial" panose="020B0604020202020204" pitchFamily="34" charset="0"/>
              <a:buChar char="•"/>
            </a:pPr>
            <a:r>
              <a:rPr lang="en-US" dirty="0">
                <a:solidFill>
                  <a:srgbClr val="FF0000"/>
                </a:solidFill>
              </a:rPr>
              <a:t>Contact Mikael </a:t>
            </a:r>
            <a:r>
              <a:rPr lang="en-US" dirty="0" err="1">
                <a:solidFill>
                  <a:srgbClr val="FF0000"/>
                </a:solidFill>
              </a:rPr>
              <a:t>Elfman</a:t>
            </a:r>
            <a:r>
              <a:rPr lang="en-US" dirty="0">
                <a:solidFill>
                  <a:srgbClr val="FF0000"/>
                </a:solidFill>
              </a:rPr>
              <a:t> regarding the risk assessment of ionizing radiation hazards. Risk assessments are to be reviewed by Mikael </a:t>
            </a:r>
            <a:r>
              <a:rPr lang="en-US" dirty="0" err="1">
                <a:solidFill>
                  <a:srgbClr val="FF0000"/>
                </a:solidFill>
              </a:rPr>
              <a:t>Elfman</a:t>
            </a:r>
            <a:r>
              <a:rPr lang="en-US" dirty="0">
                <a:solidFill>
                  <a:srgbClr val="FF0000"/>
                </a:solidFill>
              </a:rPr>
              <a:t> and approved by the Head of Division before work commences.  </a:t>
            </a:r>
          </a:p>
          <a:p>
            <a:endParaRPr lang="en-US" dirty="0">
              <a:solidFill>
                <a:srgbClr val="0070C0"/>
              </a:solidFill>
            </a:endParaRPr>
          </a:p>
          <a:p>
            <a:r>
              <a:rPr lang="en-US" dirty="0">
                <a:solidFill>
                  <a:srgbClr val="0070C0"/>
                </a:solidFill>
              </a:rPr>
              <a:t>3. When the risk assessment is made by someone other than the person who is going to perform the work, the person making the risk assessment is responsible for ensuring that the person who will carry out the work has read and understood the risk assessment, signs a declaration to this effect, and agrees to comply with the measures set out in the risk assessment. </a:t>
            </a:r>
          </a:p>
          <a:p>
            <a:endParaRPr lang="en-US" dirty="0">
              <a:solidFill>
                <a:srgbClr val="0070C0"/>
              </a:solidFill>
            </a:endParaRPr>
          </a:p>
          <a:p>
            <a:r>
              <a:rPr lang="en-US" dirty="0">
                <a:solidFill>
                  <a:srgbClr val="0070C0"/>
                </a:solidFill>
              </a:rPr>
              <a:t>4. The original is to be kept by the Head of Division. </a:t>
            </a:r>
          </a:p>
          <a:p>
            <a:endParaRPr lang="en-US" dirty="0">
              <a:solidFill>
                <a:srgbClr val="0070C0"/>
              </a:solidFill>
            </a:endParaRPr>
          </a:p>
          <a:p>
            <a:r>
              <a:rPr lang="en-US" dirty="0">
                <a:solidFill>
                  <a:srgbClr val="0070C0"/>
                </a:solidFill>
              </a:rPr>
              <a:t>5. A copy is to be kept so that it is readily accessible in the area in which the work is being carried out. </a:t>
            </a:r>
            <a:endParaRPr lang="sv-SE" dirty="0">
              <a:solidFill>
                <a:srgbClr val="0070C0"/>
              </a:solidFill>
            </a:endParaRPr>
          </a:p>
        </p:txBody>
      </p:sp>
    </p:spTree>
    <p:extLst>
      <p:ext uri="{BB962C8B-B14F-4D97-AF65-F5344CB8AC3E}">
        <p14:creationId xmlns:p14="http://schemas.microsoft.com/office/powerpoint/2010/main" val="3339349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D6F784-2B18-4BC6-9F61-55D2ED17EDBB}"/>
              </a:ext>
            </a:extLst>
          </p:cNvPr>
          <p:cNvSpPr>
            <a:spLocks noGrp="1"/>
          </p:cNvSpPr>
          <p:nvPr>
            <p:ph type="title"/>
          </p:nvPr>
        </p:nvSpPr>
        <p:spPr>
          <a:xfrm>
            <a:off x="838200" y="39475"/>
            <a:ext cx="10515600" cy="1325563"/>
          </a:xfrm>
        </p:spPr>
        <p:txBody>
          <a:bodyPr/>
          <a:lstStyle/>
          <a:p>
            <a:r>
              <a:rPr lang="sv-SE" dirty="0" err="1">
                <a:solidFill>
                  <a:srgbClr val="0070C0"/>
                </a:solidFill>
              </a:rPr>
              <a:t>Mangement</a:t>
            </a:r>
            <a:r>
              <a:rPr lang="sv-SE" dirty="0">
                <a:solidFill>
                  <a:srgbClr val="0070C0"/>
                </a:solidFill>
              </a:rPr>
              <a:t> </a:t>
            </a:r>
            <a:r>
              <a:rPr lang="sv-SE" dirty="0" err="1">
                <a:solidFill>
                  <a:srgbClr val="0070C0"/>
                </a:solidFill>
              </a:rPr>
              <a:t>of</a:t>
            </a:r>
            <a:r>
              <a:rPr lang="sv-SE" dirty="0">
                <a:solidFill>
                  <a:srgbClr val="0070C0"/>
                </a:solidFill>
              </a:rPr>
              <a:t> risk </a:t>
            </a:r>
            <a:r>
              <a:rPr lang="sv-SE" dirty="0" err="1">
                <a:solidFill>
                  <a:srgbClr val="0070C0"/>
                </a:solidFill>
              </a:rPr>
              <a:t>assessments</a:t>
            </a:r>
            <a:r>
              <a:rPr lang="sv-SE" dirty="0">
                <a:solidFill>
                  <a:srgbClr val="0070C0"/>
                </a:solidFill>
              </a:rPr>
              <a:t> at NP</a:t>
            </a:r>
            <a:endParaRPr lang="sv-SE" dirty="0">
              <a:solidFill>
                <a:srgbClr val="0070C0"/>
              </a:solidFill>
              <a:highlight>
                <a:srgbClr val="FFFF00"/>
              </a:highlight>
            </a:endParaRPr>
          </a:p>
        </p:txBody>
      </p:sp>
      <p:sp>
        <p:nvSpPr>
          <p:cNvPr id="6" name="Underrubrik 2">
            <a:extLst>
              <a:ext uri="{FF2B5EF4-FFF2-40B4-BE49-F238E27FC236}">
                <a16:creationId xmlns:a16="http://schemas.microsoft.com/office/drawing/2014/main" id="{1EBCB888-B7FC-485F-98D4-3A19C5580093}"/>
              </a:ext>
            </a:extLst>
          </p:cNvPr>
          <p:cNvSpPr txBox="1">
            <a:spLocks/>
          </p:cNvSpPr>
          <p:nvPr/>
        </p:nvSpPr>
        <p:spPr>
          <a:xfrm>
            <a:off x="7306682" y="1357142"/>
            <a:ext cx="1366828" cy="225877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pPr>
              <a:spcBef>
                <a:spcPts val="0"/>
              </a:spcBef>
            </a:pPr>
            <a:r>
              <a:rPr lang="sv-SE" sz="1600" dirty="0"/>
              <a:t>4</a:t>
            </a:r>
          </a:p>
          <a:p>
            <a:pPr>
              <a:spcBef>
                <a:spcPts val="0"/>
              </a:spcBef>
            </a:pPr>
            <a:r>
              <a:rPr lang="sv-SE" sz="1600" dirty="0"/>
              <a:t>Group </a:t>
            </a:r>
            <a:r>
              <a:rPr lang="sv-SE" sz="1600" dirty="0" err="1"/>
              <a:t>leader</a:t>
            </a:r>
            <a:r>
              <a:rPr lang="sv-SE" sz="1600" dirty="0"/>
              <a:t> or </a:t>
            </a:r>
            <a:r>
              <a:rPr lang="sv-SE" sz="1600" dirty="0" err="1"/>
              <a:t>other</a:t>
            </a:r>
            <a:r>
              <a:rPr lang="sv-SE" sz="1600" dirty="0"/>
              <a:t> senior </a:t>
            </a:r>
            <a:r>
              <a:rPr lang="sv-SE" sz="1600" dirty="0" err="1"/>
              <a:t>reviews</a:t>
            </a:r>
            <a:r>
              <a:rPr lang="sv-SE" sz="1600" dirty="0"/>
              <a:t>.</a:t>
            </a:r>
          </a:p>
          <a:p>
            <a:pPr>
              <a:spcBef>
                <a:spcPts val="0"/>
              </a:spcBef>
            </a:pPr>
            <a:endParaRPr lang="sv-SE" sz="1600" dirty="0"/>
          </a:p>
          <a:p>
            <a:pPr>
              <a:spcBef>
                <a:spcPts val="0"/>
              </a:spcBef>
            </a:pPr>
            <a:r>
              <a:rPr lang="sv-SE" sz="1600" dirty="0"/>
              <a:t>Group </a:t>
            </a:r>
            <a:r>
              <a:rPr lang="sv-SE" sz="1600" dirty="0" err="1"/>
              <a:t>leader</a:t>
            </a:r>
            <a:r>
              <a:rPr lang="sv-SE" sz="1600" dirty="0"/>
              <a:t>/ senior </a:t>
            </a:r>
            <a:r>
              <a:rPr lang="sv-SE" sz="1600" dirty="0" err="1"/>
              <a:t>signs</a:t>
            </a:r>
            <a:r>
              <a:rPr lang="sv-SE" sz="1600" dirty="0"/>
              <a:t>!</a:t>
            </a:r>
          </a:p>
        </p:txBody>
      </p:sp>
      <p:sp>
        <p:nvSpPr>
          <p:cNvPr id="7" name="Pil: höger 6">
            <a:extLst>
              <a:ext uri="{FF2B5EF4-FFF2-40B4-BE49-F238E27FC236}">
                <a16:creationId xmlns:a16="http://schemas.microsoft.com/office/drawing/2014/main" id="{A48E7D74-91E9-465F-9C35-58C82B71C2DD}"/>
              </a:ext>
            </a:extLst>
          </p:cNvPr>
          <p:cNvSpPr/>
          <p:nvPr/>
        </p:nvSpPr>
        <p:spPr>
          <a:xfrm>
            <a:off x="8662737" y="2122977"/>
            <a:ext cx="523961" cy="3274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Underrubrik 2">
            <a:extLst>
              <a:ext uri="{FF2B5EF4-FFF2-40B4-BE49-F238E27FC236}">
                <a16:creationId xmlns:a16="http://schemas.microsoft.com/office/drawing/2014/main" id="{8C3FD845-3DD4-4065-9EF5-735193E04C4A}"/>
              </a:ext>
            </a:extLst>
          </p:cNvPr>
          <p:cNvSpPr txBox="1">
            <a:spLocks/>
          </p:cNvSpPr>
          <p:nvPr/>
        </p:nvSpPr>
        <p:spPr>
          <a:xfrm>
            <a:off x="9186698" y="1412471"/>
            <a:ext cx="2507553" cy="186775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pPr>
              <a:spcBef>
                <a:spcPts val="0"/>
              </a:spcBef>
            </a:pPr>
            <a:r>
              <a:rPr lang="sv-SE" sz="1800" dirty="0"/>
              <a:t>5</a:t>
            </a:r>
          </a:p>
          <a:p>
            <a:pPr>
              <a:spcBef>
                <a:spcPts val="0"/>
              </a:spcBef>
            </a:pPr>
            <a:r>
              <a:rPr lang="sv-SE" sz="1800" dirty="0"/>
              <a:t>HMS- </a:t>
            </a:r>
            <a:r>
              <a:rPr lang="sv-SE" sz="1800" dirty="0" err="1"/>
              <a:t>Head</a:t>
            </a:r>
            <a:r>
              <a:rPr lang="sv-SE" sz="1800" dirty="0"/>
              <a:t> </a:t>
            </a:r>
            <a:r>
              <a:rPr lang="sv-SE" sz="1800" dirty="0" err="1"/>
              <a:t>of</a:t>
            </a:r>
            <a:r>
              <a:rPr lang="sv-SE" sz="1800" dirty="0"/>
              <a:t> div (Kristina) </a:t>
            </a:r>
          </a:p>
          <a:p>
            <a:pPr>
              <a:spcBef>
                <a:spcPts val="0"/>
              </a:spcBef>
            </a:pPr>
            <a:r>
              <a:rPr lang="sv-SE" sz="1800" dirty="0"/>
              <a:t>+</a:t>
            </a:r>
          </a:p>
          <a:p>
            <a:pPr>
              <a:spcBef>
                <a:spcPts val="0"/>
              </a:spcBef>
            </a:pPr>
            <a:r>
              <a:rPr lang="sv-SE" sz="1800" dirty="0" err="1"/>
              <a:t>Head</a:t>
            </a:r>
            <a:r>
              <a:rPr lang="sv-SE" sz="1800" dirty="0"/>
              <a:t> </a:t>
            </a:r>
            <a:r>
              <a:rPr lang="sv-SE" sz="1800" dirty="0" err="1"/>
              <a:t>of</a:t>
            </a:r>
            <a:r>
              <a:rPr lang="sv-SE" sz="1800" dirty="0"/>
              <a:t> </a:t>
            </a:r>
            <a:r>
              <a:rPr lang="sv-SE" sz="1800" dirty="0" err="1"/>
              <a:t>Div</a:t>
            </a:r>
            <a:r>
              <a:rPr lang="sv-SE" sz="1800" dirty="0"/>
              <a:t> (Erik)</a:t>
            </a:r>
          </a:p>
          <a:p>
            <a:pPr>
              <a:spcBef>
                <a:spcPts val="0"/>
              </a:spcBef>
            </a:pPr>
            <a:endParaRPr lang="sv-SE" sz="1800" dirty="0"/>
          </a:p>
          <a:p>
            <a:pPr>
              <a:spcBef>
                <a:spcPts val="0"/>
              </a:spcBef>
            </a:pPr>
            <a:r>
              <a:rPr lang="sv-SE" sz="1800" dirty="0" err="1"/>
              <a:t>Head</a:t>
            </a:r>
            <a:r>
              <a:rPr lang="sv-SE" sz="1800" dirty="0"/>
              <a:t> </a:t>
            </a:r>
            <a:r>
              <a:rPr lang="sv-SE" sz="1800" dirty="0" err="1"/>
              <a:t>of</a:t>
            </a:r>
            <a:r>
              <a:rPr lang="sv-SE" sz="1800" dirty="0"/>
              <a:t> </a:t>
            </a:r>
            <a:r>
              <a:rPr lang="sv-SE" sz="1800" dirty="0" err="1"/>
              <a:t>Div</a:t>
            </a:r>
            <a:r>
              <a:rPr lang="sv-SE" sz="1800" dirty="0"/>
              <a:t> </a:t>
            </a:r>
            <a:r>
              <a:rPr lang="sv-SE" sz="1800" dirty="0" err="1"/>
              <a:t>signs</a:t>
            </a:r>
            <a:r>
              <a:rPr lang="sv-SE" sz="1800" dirty="0"/>
              <a:t>! </a:t>
            </a:r>
          </a:p>
        </p:txBody>
      </p:sp>
      <p:sp>
        <p:nvSpPr>
          <p:cNvPr id="9" name="Underrubrik 2">
            <a:extLst>
              <a:ext uri="{FF2B5EF4-FFF2-40B4-BE49-F238E27FC236}">
                <a16:creationId xmlns:a16="http://schemas.microsoft.com/office/drawing/2014/main" id="{C8A9FF97-9846-4301-A207-4051A3227001}"/>
              </a:ext>
            </a:extLst>
          </p:cNvPr>
          <p:cNvSpPr txBox="1">
            <a:spLocks/>
          </p:cNvSpPr>
          <p:nvPr/>
        </p:nvSpPr>
        <p:spPr>
          <a:xfrm>
            <a:off x="1080834" y="1316668"/>
            <a:ext cx="1427511" cy="225877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r>
              <a:rPr lang="sv-SE" sz="1600" dirty="0"/>
              <a:t>1</a:t>
            </a:r>
          </a:p>
          <a:p>
            <a:r>
              <a:rPr lang="sv-SE" sz="1600" dirty="0" err="1"/>
              <a:t>Each</a:t>
            </a:r>
            <a:r>
              <a:rPr lang="sv-SE" sz="1600" dirty="0"/>
              <a:t> </a:t>
            </a:r>
            <a:r>
              <a:rPr lang="sv-SE" sz="1600" dirty="0" err="1"/>
              <a:t>coworker</a:t>
            </a:r>
            <a:r>
              <a:rPr lang="sv-SE" sz="1600" dirty="0"/>
              <a:t>:</a:t>
            </a:r>
          </a:p>
          <a:p>
            <a:r>
              <a:rPr lang="sv-SE" sz="1600" dirty="0"/>
              <a:t>Risk </a:t>
            </a:r>
            <a:r>
              <a:rPr lang="sv-SE" sz="1600" dirty="0" err="1"/>
              <a:t>assessment</a:t>
            </a:r>
            <a:r>
              <a:rPr lang="sv-SE" sz="1600" dirty="0"/>
              <a:t> </a:t>
            </a:r>
            <a:r>
              <a:rPr lang="sv-SE" sz="1600" dirty="0" err="1"/>
              <a:t>of</a:t>
            </a:r>
            <a:r>
              <a:rPr lang="sv-SE" sz="1600" dirty="0"/>
              <a:t> </a:t>
            </a:r>
            <a:r>
              <a:rPr lang="sv-SE" sz="1600" dirty="0" err="1"/>
              <a:t>laboratory</a:t>
            </a:r>
            <a:r>
              <a:rPr lang="sv-SE" sz="1600" dirty="0"/>
              <a:t> </a:t>
            </a:r>
            <a:r>
              <a:rPr lang="sv-SE" sz="1600" dirty="0" err="1"/>
              <a:t>activity</a:t>
            </a:r>
            <a:endParaRPr lang="sv-SE" sz="1600" dirty="0"/>
          </a:p>
          <a:p>
            <a:r>
              <a:rPr lang="sv-SE" sz="1600" dirty="0"/>
              <a:t>Sign!</a:t>
            </a:r>
          </a:p>
          <a:p>
            <a:endParaRPr lang="sv-SE" sz="1600" dirty="0"/>
          </a:p>
        </p:txBody>
      </p:sp>
      <p:sp>
        <p:nvSpPr>
          <p:cNvPr id="10" name="Pil: höger 9">
            <a:extLst>
              <a:ext uri="{FF2B5EF4-FFF2-40B4-BE49-F238E27FC236}">
                <a16:creationId xmlns:a16="http://schemas.microsoft.com/office/drawing/2014/main" id="{7DB6C91B-18EE-4FD0-BFE4-AB677E0C035D}"/>
              </a:ext>
            </a:extLst>
          </p:cNvPr>
          <p:cNvSpPr/>
          <p:nvPr/>
        </p:nvSpPr>
        <p:spPr>
          <a:xfrm>
            <a:off x="6680880" y="2122977"/>
            <a:ext cx="625962" cy="3274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Underrubrik 2">
            <a:extLst>
              <a:ext uri="{FF2B5EF4-FFF2-40B4-BE49-F238E27FC236}">
                <a16:creationId xmlns:a16="http://schemas.microsoft.com/office/drawing/2014/main" id="{F9BC0A26-C43D-4EA7-AAF6-FE84DEB891F7}"/>
              </a:ext>
            </a:extLst>
          </p:cNvPr>
          <p:cNvSpPr txBox="1">
            <a:spLocks/>
          </p:cNvSpPr>
          <p:nvPr/>
        </p:nvSpPr>
        <p:spPr>
          <a:xfrm>
            <a:off x="3082327" y="1347968"/>
            <a:ext cx="1505291" cy="225877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pPr>
              <a:spcBef>
                <a:spcPts val="0"/>
              </a:spcBef>
            </a:pPr>
            <a:r>
              <a:rPr lang="sv-SE" sz="1600" dirty="0"/>
              <a:t>2</a:t>
            </a:r>
          </a:p>
          <a:p>
            <a:pPr>
              <a:spcBef>
                <a:spcPts val="0"/>
              </a:spcBef>
            </a:pPr>
            <a:r>
              <a:rPr lang="sv-SE" sz="1600" dirty="0"/>
              <a:t>If </a:t>
            </a:r>
            <a:r>
              <a:rPr lang="sv-SE" sz="1600" b="1" dirty="0" err="1"/>
              <a:t>chemicals</a:t>
            </a:r>
            <a:r>
              <a:rPr lang="sv-SE" sz="1600" dirty="0"/>
              <a:t> </a:t>
            </a:r>
            <a:r>
              <a:rPr lang="sv-SE" sz="1600" dirty="0" err="1"/>
              <a:t>are</a:t>
            </a:r>
            <a:r>
              <a:rPr lang="sv-SE" sz="1600" dirty="0"/>
              <a:t> </a:t>
            </a:r>
            <a:r>
              <a:rPr lang="sv-SE" sz="1600" dirty="0" err="1"/>
              <a:t>involved</a:t>
            </a:r>
            <a:r>
              <a:rPr lang="sv-SE" sz="1600" dirty="0"/>
              <a:t>, </a:t>
            </a:r>
          </a:p>
          <a:p>
            <a:pPr>
              <a:spcBef>
                <a:spcPts val="0"/>
              </a:spcBef>
            </a:pPr>
            <a:r>
              <a:rPr lang="sv-SE" sz="1600" dirty="0"/>
              <a:t>via Mattias Olsson for </a:t>
            </a:r>
            <a:r>
              <a:rPr lang="sv-SE" sz="1600" dirty="0" err="1"/>
              <a:t>review</a:t>
            </a:r>
            <a:r>
              <a:rPr lang="sv-SE" sz="1600" dirty="0"/>
              <a:t> and </a:t>
            </a:r>
            <a:r>
              <a:rPr lang="sv-SE" sz="1600" dirty="0" err="1"/>
              <a:t>approval</a:t>
            </a:r>
            <a:endParaRPr lang="sv-SE" sz="1600" dirty="0"/>
          </a:p>
          <a:p>
            <a:pPr>
              <a:spcBef>
                <a:spcPts val="0"/>
              </a:spcBef>
            </a:pPr>
            <a:endParaRPr lang="sv-SE" sz="1600" dirty="0"/>
          </a:p>
          <a:p>
            <a:pPr>
              <a:spcBef>
                <a:spcPts val="0"/>
              </a:spcBef>
            </a:pPr>
            <a:r>
              <a:rPr lang="sv-SE" sz="1600" dirty="0"/>
              <a:t>Mattias </a:t>
            </a:r>
            <a:r>
              <a:rPr lang="sv-SE" sz="1600" dirty="0" err="1"/>
              <a:t>signs</a:t>
            </a:r>
            <a:r>
              <a:rPr lang="sv-SE" sz="1600" dirty="0"/>
              <a:t>!</a:t>
            </a:r>
          </a:p>
        </p:txBody>
      </p:sp>
      <p:cxnSp>
        <p:nvCxnSpPr>
          <p:cNvPr id="13" name="Rak koppling 12">
            <a:extLst>
              <a:ext uri="{FF2B5EF4-FFF2-40B4-BE49-F238E27FC236}">
                <a16:creationId xmlns:a16="http://schemas.microsoft.com/office/drawing/2014/main" id="{6E022408-AC60-4530-9A4B-F071C56E792F}"/>
              </a:ext>
            </a:extLst>
          </p:cNvPr>
          <p:cNvCxnSpPr>
            <a:cxnSpLocks/>
          </p:cNvCxnSpPr>
          <p:nvPr/>
        </p:nvCxnSpPr>
        <p:spPr>
          <a:xfrm flipV="1">
            <a:off x="455031" y="2140477"/>
            <a:ext cx="0" cy="203231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5" name="Rak koppling 14">
            <a:extLst>
              <a:ext uri="{FF2B5EF4-FFF2-40B4-BE49-F238E27FC236}">
                <a16:creationId xmlns:a16="http://schemas.microsoft.com/office/drawing/2014/main" id="{B68CA4A8-984A-4E7B-A69B-5CAF31B92250}"/>
              </a:ext>
            </a:extLst>
          </p:cNvPr>
          <p:cNvCxnSpPr>
            <a:cxnSpLocks/>
          </p:cNvCxnSpPr>
          <p:nvPr/>
        </p:nvCxnSpPr>
        <p:spPr>
          <a:xfrm flipV="1">
            <a:off x="455031" y="2127776"/>
            <a:ext cx="634505" cy="12701"/>
          </a:xfrm>
          <a:prstGeom prst="line">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23" name="Rak koppling 22">
            <a:extLst>
              <a:ext uri="{FF2B5EF4-FFF2-40B4-BE49-F238E27FC236}">
                <a16:creationId xmlns:a16="http://schemas.microsoft.com/office/drawing/2014/main" id="{6686919D-5E7E-49BA-89D1-E89A9A457344}"/>
              </a:ext>
            </a:extLst>
          </p:cNvPr>
          <p:cNvCxnSpPr>
            <a:cxnSpLocks/>
            <a:endCxn id="8" idx="2"/>
          </p:cNvCxnSpPr>
          <p:nvPr/>
        </p:nvCxnSpPr>
        <p:spPr>
          <a:xfrm flipV="1">
            <a:off x="10440475" y="3280225"/>
            <a:ext cx="0" cy="879556"/>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31" name="Rak koppling 30">
            <a:extLst>
              <a:ext uri="{FF2B5EF4-FFF2-40B4-BE49-F238E27FC236}">
                <a16:creationId xmlns:a16="http://schemas.microsoft.com/office/drawing/2014/main" id="{49733CEC-9DFA-4D94-A3C8-9671C69335BE}"/>
              </a:ext>
            </a:extLst>
          </p:cNvPr>
          <p:cNvCxnSpPr>
            <a:cxnSpLocks/>
          </p:cNvCxnSpPr>
          <p:nvPr/>
        </p:nvCxnSpPr>
        <p:spPr>
          <a:xfrm flipH="1">
            <a:off x="7442860" y="4159781"/>
            <a:ext cx="2997615" cy="3138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35" name="Rak koppling 34">
            <a:extLst>
              <a:ext uri="{FF2B5EF4-FFF2-40B4-BE49-F238E27FC236}">
                <a16:creationId xmlns:a16="http://schemas.microsoft.com/office/drawing/2014/main" id="{8CCE71FF-CD8D-4F42-966B-F03A7AE2F832}"/>
              </a:ext>
            </a:extLst>
          </p:cNvPr>
          <p:cNvCxnSpPr>
            <a:cxnSpLocks/>
          </p:cNvCxnSpPr>
          <p:nvPr/>
        </p:nvCxnSpPr>
        <p:spPr>
          <a:xfrm flipH="1">
            <a:off x="407773" y="4172787"/>
            <a:ext cx="3512904" cy="18376"/>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6" name="textruta 15">
            <a:extLst>
              <a:ext uri="{FF2B5EF4-FFF2-40B4-BE49-F238E27FC236}">
                <a16:creationId xmlns:a16="http://schemas.microsoft.com/office/drawing/2014/main" id="{566CC35A-EDA4-4498-8040-0FD8C8A4992C}"/>
              </a:ext>
            </a:extLst>
          </p:cNvPr>
          <p:cNvSpPr txBox="1"/>
          <p:nvPr/>
        </p:nvSpPr>
        <p:spPr>
          <a:xfrm>
            <a:off x="691487" y="3751386"/>
            <a:ext cx="8372357" cy="9233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marL="285750" indent="-285750">
              <a:buFont typeface="Arial" panose="020B0604020202020204" pitchFamily="34" charset="0"/>
              <a:buChar char="•"/>
            </a:pPr>
            <a:r>
              <a:rPr lang="sv-SE" dirty="0">
                <a:solidFill>
                  <a:schemeClr val="bg1"/>
                </a:solidFill>
              </a:rPr>
              <a:t>Feedback, copy to </a:t>
            </a:r>
            <a:r>
              <a:rPr lang="sv-SE" dirty="0" err="1">
                <a:solidFill>
                  <a:schemeClr val="bg1"/>
                </a:solidFill>
              </a:rPr>
              <a:t>coworker</a:t>
            </a:r>
            <a:endParaRPr lang="sv-SE" dirty="0">
              <a:solidFill>
                <a:schemeClr val="bg1"/>
              </a:solidFill>
            </a:endParaRPr>
          </a:p>
          <a:p>
            <a:pPr marL="285750" indent="-285750">
              <a:buFont typeface="Arial" panose="020B0604020202020204" pitchFamily="34" charset="0"/>
              <a:buChar char="•"/>
            </a:pPr>
            <a:r>
              <a:rPr lang="en-US" dirty="0">
                <a:solidFill>
                  <a:schemeClr val="bg1"/>
                </a:solidFill>
              </a:rPr>
              <a:t>Accessible copy  of approved risk assessment is kept where work is being carried out</a:t>
            </a:r>
          </a:p>
          <a:p>
            <a:pPr marL="285750" indent="-285750">
              <a:buFont typeface="Arial" panose="020B0604020202020204" pitchFamily="34" charset="0"/>
              <a:buChar char="•"/>
            </a:pPr>
            <a:r>
              <a:rPr lang="sv-SE" dirty="0">
                <a:solidFill>
                  <a:schemeClr val="bg1"/>
                </a:solidFill>
              </a:rPr>
              <a:t>Original is </a:t>
            </a:r>
            <a:r>
              <a:rPr lang="sv-SE" dirty="0" err="1">
                <a:solidFill>
                  <a:schemeClr val="bg1"/>
                </a:solidFill>
              </a:rPr>
              <a:t>kept</a:t>
            </a:r>
            <a:r>
              <a:rPr lang="sv-SE" dirty="0">
                <a:solidFill>
                  <a:schemeClr val="bg1"/>
                </a:solidFill>
              </a:rPr>
              <a:t> at </a:t>
            </a:r>
            <a:r>
              <a:rPr lang="sv-SE" dirty="0" err="1">
                <a:solidFill>
                  <a:schemeClr val="bg1"/>
                </a:solidFill>
              </a:rPr>
              <a:t>Head</a:t>
            </a:r>
            <a:r>
              <a:rPr lang="sv-SE" dirty="0">
                <a:solidFill>
                  <a:schemeClr val="bg1"/>
                </a:solidFill>
              </a:rPr>
              <a:t> </a:t>
            </a:r>
            <a:r>
              <a:rPr lang="sv-SE" dirty="0" err="1">
                <a:solidFill>
                  <a:schemeClr val="bg1"/>
                </a:solidFill>
              </a:rPr>
              <a:t>of</a:t>
            </a:r>
            <a:r>
              <a:rPr lang="sv-SE" dirty="0">
                <a:solidFill>
                  <a:schemeClr val="bg1"/>
                </a:solidFill>
              </a:rPr>
              <a:t> Division</a:t>
            </a:r>
            <a:r>
              <a:rPr lang="en-US" dirty="0">
                <a:solidFill>
                  <a:schemeClr val="bg1"/>
                </a:solidFill>
              </a:rPr>
              <a:t> </a:t>
            </a:r>
          </a:p>
        </p:txBody>
      </p:sp>
      <p:sp>
        <p:nvSpPr>
          <p:cNvPr id="38" name="textruta 37">
            <a:extLst>
              <a:ext uri="{FF2B5EF4-FFF2-40B4-BE49-F238E27FC236}">
                <a16:creationId xmlns:a16="http://schemas.microsoft.com/office/drawing/2014/main" id="{44723025-5DA3-4040-B4FE-506DB618071D}"/>
              </a:ext>
            </a:extLst>
          </p:cNvPr>
          <p:cNvSpPr txBox="1"/>
          <p:nvPr/>
        </p:nvSpPr>
        <p:spPr>
          <a:xfrm>
            <a:off x="1983260" y="5738453"/>
            <a:ext cx="9909316" cy="923330"/>
          </a:xfrm>
          <a:prstGeom prst="rect">
            <a:avLst/>
          </a:prstGeom>
        </p:spPr>
        <p:style>
          <a:lnRef idx="0">
            <a:schemeClr val="accent2"/>
          </a:lnRef>
          <a:fillRef idx="3">
            <a:schemeClr val="accent2"/>
          </a:fillRef>
          <a:effectRef idx="3">
            <a:schemeClr val="accent2"/>
          </a:effectRef>
          <a:fontRef idx="minor">
            <a:schemeClr val="lt1"/>
          </a:fontRef>
        </p:style>
        <p:txBody>
          <a:bodyPr wrap="none" rtlCol="0">
            <a:spAutoFit/>
          </a:bodyPr>
          <a:lstStyle/>
          <a:p>
            <a:r>
              <a:rPr lang="sv-SE" dirty="0" err="1"/>
              <a:t>This</a:t>
            </a:r>
            <a:r>
              <a:rPr lang="sv-SE" dirty="0"/>
              <a:t> </a:t>
            </a:r>
            <a:r>
              <a:rPr lang="sv-SE" dirty="0" err="1"/>
              <a:t>prodecure</a:t>
            </a:r>
            <a:r>
              <a:rPr lang="sv-SE" dirty="0"/>
              <a:t> </a:t>
            </a:r>
            <a:r>
              <a:rPr lang="sv-SE" dirty="0" err="1"/>
              <a:t>applies</a:t>
            </a:r>
            <a:r>
              <a:rPr lang="sv-SE" dirty="0"/>
              <a:t> from new risk </a:t>
            </a:r>
            <a:r>
              <a:rPr lang="sv-SE" dirty="0" err="1"/>
              <a:t>assessments</a:t>
            </a:r>
            <a:r>
              <a:rPr lang="sv-SE" dirty="0"/>
              <a:t> from 2021-05-07. </a:t>
            </a:r>
          </a:p>
          <a:p>
            <a:r>
              <a:rPr lang="sv-SE" dirty="0"/>
              <a:t>Before </a:t>
            </a:r>
            <a:r>
              <a:rPr lang="sv-SE" dirty="0" err="1"/>
              <a:t>any</a:t>
            </a:r>
            <a:r>
              <a:rPr lang="sv-SE" dirty="0"/>
              <a:t> </a:t>
            </a:r>
            <a:r>
              <a:rPr lang="sv-SE" dirty="0" err="1"/>
              <a:t>work</a:t>
            </a:r>
            <a:r>
              <a:rPr lang="sv-SE" dirty="0"/>
              <a:t> </a:t>
            </a:r>
            <a:r>
              <a:rPr lang="sv-SE" dirty="0" err="1"/>
              <a:t>involving</a:t>
            </a:r>
            <a:r>
              <a:rPr lang="sv-SE" dirty="0"/>
              <a:t> </a:t>
            </a:r>
            <a:r>
              <a:rPr lang="sv-SE" dirty="0" err="1"/>
              <a:t>significant</a:t>
            </a:r>
            <a:r>
              <a:rPr lang="sv-SE" dirty="0"/>
              <a:t> risks starts, a </a:t>
            </a:r>
            <a:r>
              <a:rPr lang="sv-SE" dirty="0" err="1"/>
              <a:t>riskassessment</a:t>
            </a:r>
            <a:r>
              <a:rPr lang="sv-SE" dirty="0"/>
              <a:t> must be </a:t>
            </a:r>
            <a:r>
              <a:rPr lang="sv-SE" dirty="0" err="1"/>
              <a:t>done</a:t>
            </a:r>
            <a:r>
              <a:rPr lang="sv-SE" dirty="0"/>
              <a:t> and must be </a:t>
            </a:r>
            <a:r>
              <a:rPr lang="sv-SE" dirty="0" err="1"/>
              <a:t>approved</a:t>
            </a:r>
            <a:r>
              <a:rPr lang="sv-SE" dirty="0"/>
              <a:t>.</a:t>
            </a:r>
          </a:p>
          <a:p>
            <a:r>
              <a:rPr lang="sv-SE" dirty="0"/>
              <a:t>May </a:t>
            </a:r>
            <a:r>
              <a:rPr lang="sv-SE" dirty="0" err="1"/>
              <a:t>presently</a:t>
            </a:r>
            <a:r>
              <a:rPr lang="sv-SE" dirty="0"/>
              <a:t> be </a:t>
            </a:r>
            <a:r>
              <a:rPr lang="sv-SE" dirty="0" err="1"/>
              <a:t>done</a:t>
            </a:r>
            <a:r>
              <a:rPr lang="sv-SE" dirty="0"/>
              <a:t> </a:t>
            </a:r>
            <a:r>
              <a:rPr lang="sv-SE" dirty="0" err="1"/>
              <a:t>electronically</a:t>
            </a:r>
            <a:r>
              <a:rPr lang="sv-SE" dirty="0"/>
              <a:t> </a:t>
            </a:r>
            <a:r>
              <a:rPr lang="sv-SE" dirty="0" err="1"/>
              <a:t>due</a:t>
            </a:r>
            <a:r>
              <a:rPr lang="sv-SE" dirty="0"/>
              <a:t> to </a:t>
            </a:r>
            <a:r>
              <a:rPr lang="sv-SE" dirty="0" err="1"/>
              <a:t>Covid</a:t>
            </a:r>
            <a:r>
              <a:rPr lang="sv-SE" dirty="0"/>
              <a:t> </a:t>
            </a:r>
            <a:r>
              <a:rPr lang="sv-SE" dirty="0" err="1"/>
              <a:t>restrictions</a:t>
            </a:r>
            <a:endParaRPr lang="sv-SE" dirty="0"/>
          </a:p>
        </p:txBody>
      </p:sp>
      <p:sp>
        <p:nvSpPr>
          <p:cNvPr id="3" name="textruta 2">
            <a:extLst>
              <a:ext uri="{FF2B5EF4-FFF2-40B4-BE49-F238E27FC236}">
                <a16:creationId xmlns:a16="http://schemas.microsoft.com/office/drawing/2014/main" id="{1F7A6273-89BB-45B6-A37B-E7CC6935D582}"/>
              </a:ext>
            </a:extLst>
          </p:cNvPr>
          <p:cNvSpPr txBox="1"/>
          <p:nvPr/>
        </p:nvSpPr>
        <p:spPr>
          <a:xfrm>
            <a:off x="1039120" y="4850661"/>
            <a:ext cx="9908961"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sv-SE" i="1" dirty="0"/>
              <a:t>At </a:t>
            </a:r>
            <a:r>
              <a:rPr lang="sv-SE" i="1" dirty="0" err="1"/>
              <a:t>work</a:t>
            </a:r>
            <a:r>
              <a:rPr lang="sv-SE" i="1" dirty="0"/>
              <a:t> </a:t>
            </a:r>
            <a:r>
              <a:rPr lang="sv-SE" i="1" dirty="0" err="1"/>
              <a:t>performed</a:t>
            </a:r>
            <a:r>
              <a:rPr lang="sv-SE" i="1" dirty="0"/>
              <a:t> </a:t>
            </a:r>
            <a:r>
              <a:rPr lang="sv-SE" i="1" dirty="0" err="1"/>
              <a:t>outside</a:t>
            </a:r>
            <a:r>
              <a:rPr lang="sv-SE" i="1" dirty="0"/>
              <a:t> </a:t>
            </a:r>
            <a:r>
              <a:rPr lang="sv-SE" i="1" dirty="0" err="1"/>
              <a:t>of</a:t>
            </a:r>
            <a:r>
              <a:rPr lang="sv-SE" i="1" dirty="0"/>
              <a:t> the Division </a:t>
            </a:r>
            <a:r>
              <a:rPr lang="sv-SE" i="1" dirty="0" err="1"/>
              <a:t>premises</a:t>
            </a:r>
            <a:r>
              <a:rPr lang="sv-SE" i="1" dirty="0"/>
              <a:t> (</a:t>
            </a:r>
            <a:r>
              <a:rPr lang="sv-SE" i="1" dirty="0" err="1"/>
              <a:t>e.g</a:t>
            </a:r>
            <a:r>
              <a:rPr lang="sv-SE" i="1" dirty="0"/>
              <a:t>. aerosol </a:t>
            </a:r>
            <a:r>
              <a:rPr lang="sv-SE" i="1" dirty="0" err="1"/>
              <a:t>lab</a:t>
            </a:r>
            <a:r>
              <a:rPr lang="sv-SE" i="1" dirty="0"/>
              <a:t>): </a:t>
            </a:r>
          </a:p>
          <a:p>
            <a:r>
              <a:rPr lang="sv-SE" dirty="0"/>
              <a:t>Copy </a:t>
            </a:r>
            <a:r>
              <a:rPr lang="sv-SE" dirty="0" err="1"/>
              <a:t>of</a:t>
            </a:r>
            <a:r>
              <a:rPr lang="sv-SE" dirty="0"/>
              <a:t> risk </a:t>
            </a:r>
            <a:r>
              <a:rPr lang="sv-SE" dirty="0" err="1"/>
              <a:t>assessment</a:t>
            </a:r>
            <a:r>
              <a:rPr lang="sv-SE" dirty="0"/>
              <a:t>, </a:t>
            </a:r>
            <a:r>
              <a:rPr lang="sv-SE" dirty="0" err="1"/>
              <a:t>approved</a:t>
            </a:r>
            <a:r>
              <a:rPr lang="sv-SE" dirty="0"/>
              <a:t> </a:t>
            </a:r>
            <a:r>
              <a:rPr lang="sv-SE" dirty="0" err="1"/>
              <a:t>according</a:t>
            </a:r>
            <a:r>
              <a:rPr lang="sv-SE" dirty="0"/>
              <a:t> to the </a:t>
            </a:r>
            <a:r>
              <a:rPr lang="sv-SE" dirty="0" err="1"/>
              <a:t>routines</a:t>
            </a:r>
            <a:r>
              <a:rPr lang="sv-SE" dirty="0"/>
              <a:t> at the </a:t>
            </a:r>
            <a:r>
              <a:rPr lang="sv-SE" dirty="0" err="1"/>
              <a:t>lab</a:t>
            </a:r>
            <a:r>
              <a:rPr lang="sv-SE" dirty="0"/>
              <a:t>, is sent to NP </a:t>
            </a:r>
            <a:r>
              <a:rPr lang="sv-SE" dirty="0" err="1"/>
              <a:t>Head</a:t>
            </a:r>
            <a:r>
              <a:rPr lang="sv-SE" dirty="0"/>
              <a:t> </a:t>
            </a:r>
            <a:r>
              <a:rPr lang="sv-SE" dirty="0" err="1"/>
              <a:t>of</a:t>
            </a:r>
            <a:r>
              <a:rPr lang="sv-SE" dirty="0"/>
              <a:t> Division</a:t>
            </a:r>
          </a:p>
        </p:txBody>
      </p:sp>
      <p:sp>
        <p:nvSpPr>
          <p:cNvPr id="17" name="Underrubrik 2">
            <a:extLst>
              <a:ext uri="{FF2B5EF4-FFF2-40B4-BE49-F238E27FC236}">
                <a16:creationId xmlns:a16="http://schemas.microsoft.com/office/drawing/2014/main" id="{42EF8EED-EA7B-4E51-9D32-6BD1D6508465}"/>
              </a:ext>
            </a:extLst>
          </p:cNvPr>
          <p:cNvSpPr txBox="1">
            <a:spLocks/>
          </p:cNvSpPr>
          <p:nvPr/>
        </p:nvSpPr>
        <p:spPr>
          <a:xfrm>
            <a:off x="5152885" y="1357142"/>
            <a:ext cx="1527995" cy="2258773"/>
          </a:xfrm>
          <a:prstGeom prst="rect">
            <a:avLst/>
          </a:prstGeom>
          <a:ln w="76200">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pPr>
              <a:spcBef>
                <a:spcPts val="0"/>
              </a:spcBef>
            </a:pPr>
            <a:r>
              <a:rPr lang="sv-SE" sz="1600" dirty="0">
                <a:solidFill>
                  <a:schemeClr val="bg1"/>
                </a:solidFill>
              </a:rPr>
              <a:t>3</a:t>
            </a:r>
          </a:p>
          <a:p>
            <a:pPr>
              <a:spcBef>
                <a:spcPts val="0"/>
              </a:spcBef>
            </a:pPr>
            <a:r>
              <a:rPr lang="sv-SE" sz="1600" dirty="0">
                <a:solidFill>
                  <a:schemeClr val="bg1"/>
                </a:solidFill>
              </a:rPr>
              <a:t>If </a:t>
            </a:r>
            <a:r>
              <a:rPr lang="sv-SE" sz="1600" b="1" dirty="0" err="1">
                <a:solidFill>
                  <a:schemeClr val="bg1"/>
                </a:solidFill>
              </a:rPr>
              <a:t>ionizing</a:t>
            </a:r>
            <a:r>
              <a:rPr lang="sv-SE" sz="1600" b="1" dirty="0">
                <a:solidFill>
                  <a:schemeClr val="bg1"/>
                </a:solidFill>
              </a:rPr>
              <a:t> </a:t>
            </a:r>
            <a:r>
              <a:rPr lang="sv-SE" sz="1600" b="1" dirty="0" err="1">
                <a:solidFill>
                  <a:schemeClr val="bg1"/>
                </a:solidFill>
              </a:rPr>
              <a:t>radiation</a:t>
            </a:r>
            <a:r>
              <a:rPr lang="sv-SE" sz="1600" b="1" dirty="0">
                <a:solidFill>
                  <a:schemeClr val="bg1"/>
                </a:solidFill>
              </a:rPr>
              <a:t> </a:t>
            </a:r>
            <a:r>
              <a:rPr lang="sv-SE" sz="1600" dirty="0">
                <a:solidFill>
                  <a:schemeClr val="bg1"/>
                </a:solidFill>
              </a:rPr>
              <a:t>is </a:t>
            </a:r>
            <a:r>
              <a:rPr lang="sv-SE" sz="1600" dirty="0" err="1">
                <a:solidFill>
                  <a:schemeClr val="bg1"/>
                </a:solidFill>
              </a:rPr>
              <a:t>involved</a:t>
            </a:r>
            <a:r>
              <a:rPr lang="sv-SE" sz="1600" dirty="0">
                <a:solidFill>
                  <a:schemeClr val="bg1"/>
                </a:solidFill>
              </a:rPr>
              <a:t>, </a:t>
            </a:r>
          </a:p>
          <a:p>
            <a:pPr>
              <a:spcBef>
                <a:spcPts val="0"/>
              </a:spcBef>
            </a:pPr>
            <a:r>
              <a:rPr lang="sv-SE" sz="1600" dirty="0">
                <a:solidFill>
                  <a:schemeClr val="bg1"/>
                </a:solidFill>
              </a:rPr>
              <a:t>via Mikael Elfman for </a:t>
            </a:r>
            <a:r>
              <a:rPr lang="sv-SE" sz="1600" dirty="0" err="1">
                <a:solidFill>
                  <a:schemeClr val="bg1"/>
                </a:solidFill>
              </a:rPr>
              <a:t>review</a:t>
            </a:r>
            <a:r>
              <a:rPr lang="sv-SE" sz="1600" dirty="0">
                <a:solidFill>
                  <a:schemeClr val="bg1"/>
                </a:solidFill>
              </a:rPr>
              <a:t> and </a:t>
            </a:r>
            <a:r>
              <a:rPr lang="sv-SE" sz="1600" dirty="0" err="1">
                <a:solidFill>
                  <a:schemeClr val="bg1"/>
                </a:solidFill>
              </a:rPr>
              <a:t>approval</a:t>
            </a:r>
            <a:endParaRPr lang="sv-SE" sz="1600" dirty="0">
              <a:solidFill>
                <a:schemeClr val="bg1"/>
              </a:solidFill>
            </a:endParaRPr>
          </a:p>
          <a:p>
            <a:pPr>
              <a:spcBef>
                <a:spcPts val="0"/>
              </a:spcBef>
            </a:pPr>
            <a:endParaRPr lang="sv-SE" sz="1600" dirty="0">
              <a:solidFill>
                <a:schemeClr val="bg1"/>
              </a:solidFill>
            </a:endParaRPr>
          </a:p>
          <a:p>
            <a:pPr>
              <a:spcBef>
                <a:spcPts val="0"/>
              </a:spcBef>
            </a:pPr>
            <a:r>
              <a:rPr lang="sv-SE" sz="1600" dirty="0">
                <a:solidFill>
                  <a:schemeClr val="bg1"/>
                </a:solidFill>
              </a:rPr>
              <a:t>Mikael </a:t>
            </a:r>
            <a:r>
              <a:rPr lang="sv-SE" sz="1600" dirty="0" err="1">
                <a:solidFill>
                  <a:schemeClr val="bg1"/>
                </a:solidFill>
              </a:rPr>
              <a:t>signs</a:t>
            </a:r>
            <a:r>
              <a:rPr lang="sv-SE" sz="1600" dirty="0">
                <a:solidFill>
                  <a:schemeClr val="bg1"/>
                </a:solidFill>
              </a:rPr>
              <a:t>!</a:t>
            </a:r>
          </a:p>
        </p:txBody>
      </p:sp>
      <p:sp>
        <p:nvSpPr>
          <p:cNvPr id="19" name="Pil: höger 18">
            <a:extLst>
              <a:ext uri="{FF2B5EF4-FFF2-40B4-BE49-F238E27FC236}">
                <a16:creationId xmlns:a16="http://schemas.microsoft.com/office/drawing/2014/main" id="{CE9C965A-1223-4269-9375-66B4BE4B23A7}"/>
              </a:ext>
            </a:extLst>
          </p:cNvPr>
          <p:cNvSpPr/>
          <p:nvPr/>
        </p:nvSpPr>
        <p:spPr>
          <a:xfrm>
            <a:off x="4584131" y="2079174"/>
            <a:ext cx="568754" cy="3274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Pil: höger 19">
            <a:extLst>
              <a:ext uri="{FF2B5EF4-FFF2-40B4-BE49-F238E27FC236}">
                <a16:creationId xmlns:a16="http://schemas.microsoft.com/office/drawing/2014/main" id="{8C80EE97-4527-4276-9B0E-14FDDD06BB6E}"/>
              </a:ext>
            </a:extLst>
          </p:cNvPr>
          <p:cNvSpPr/>
          <p:nvPr/>
        </p:nvSpPr>
        <p:spPr>
          <a:xfrm>
            <a:off x="2517060" y="2079175"/>
            <a:ext cx="561598" cy="3274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663860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6" grpId="0" animBg="1"/>
      <p:bldP spid="38" grpId="0" animBg="1"/>
      <p:bldP spid="3" grpId="0" animBg="1"/>
      <p:bldP spid="17"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251ED4-8D47-438B-A34E-5412AF5C1EA4}"/>
              </a:ext>
            </a:extLst>
          </p:cNvPr>
          <p:cNvSpPr>
            <a:spLocks noGrp="1"/>
          </p:cNvSpPr>
          <p:nvPr>
            <p:ph type="title"/>
          </p:nvPr>
        </p:nvSpPr>
        <p:spPr>
          <a:xfrm>
            <a:off x="937054" y="101548"/>
            <a:ext cx="10515600" cy="1667630"/>
          </a:xfrm>
        </p:spPr>
        <p:txBody>
          <a:bodyPr>
            <a:normAutofit/>
          </a:bodyPr>
          <a:lstStyle/>
          <a:p>
            <a:r>
              <a:rPr lang="sv-SE" sz="3600" dirty="0" err="1">
                <a:solidFill>
                  <a:srgbClr val="0070C0"/>
                </a:solidFill>
              </a:rPr>
              <a:t>Example</a:t>
            </a:r>
            <a:r>
              <a:rPr lang="sv-SE" sz="3600" dirty="0">
                <a:solidFill>
                  <a:srgbClr val="0070C0"/>
                </a:solidFill>
              </a:rPr>
              <a:t> risk </a:t>
            </a:r>
            <a:r>
              <a:rPr lang="sv-SE" sz="3600" dirty="0" err="1">
                <a:solidFill>
                  <a:srgbClr val="0070C0"/>
                </a:solidFill>
              </a:rPr>
              <a:t>assessment</a:t>
            </a:r>
            <a:br>
              <a:rPr lang="sv-SE" sz="3600" dirty="0">
                <a:solidFill>
                  <a:srgbClr val="0070C0"/>
                </a:solidFill>
              </a:rPr>
            </a:br>
            <a:r>
              <a:rPr lang="en-GB" sz="1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Examine working conditions and identify the sources of risk and risk factors. Assess the sources of the risk identified. State whether the risk is serious or not. Clarify who is responsible for the measures to be taken, when they should be implemented, and a follow-up date or occasion. Implement the measures. Make an action plan for what is not implement immediately. Follow the guidelines and measures to be taken from the Lund University and LTH. Check if the measures have had an effect</a:t>
            </a:r>
            <a:r>
              <a:rPr lang="en-GB" sz="1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sv-SE" sz="4000" dirty="0">
              <a:solidFill>
                <a:srgbClr val="0070C0"/>
              </a:solidFill>
            </a:endParaRPr>
          </a:p>
        </p:txBody>
      </p:sp>
      <p:graphicFrame>
        <p:nvGraphicFramePr>
          <p:cNvPr id="4" name="Tabell 3">
            <a:extLst>
              <a:ext uri="{FF2B5EF4-FFF2-40B4-BE49-F238E27FC236}">
                <a16:creationId xmlns:a16="http://schemas.microsoft.com/office/drawing/2014/main" id="{3775C7A4-7880-4C55-9B06-DB46EB1B0159}"/>
              </a:ext>
            </a:extLst>
          </p:cNvPr>
          <p:cNvGraphicFramePr>
            <a:graphicFrameLocks noGrp="1"/>
          </p:cNvGraphicFramePr>
          <p:nvPr>
            <p:extLst>
              <p:ext uri="{D42A27DB-BD31-4B8C-83A1-F6EECF244321}">
                <p14:modId xmlns:p14="http://schemas.microsoft.com/office/powerpoint/2010/main" val="2024538837"/>
              </p:ext>
            </p:extLst>
          </p:nvPr>
        </p:nvGraphicFramePr>
        <p:xfrm>
          <a:off x="1035907" y="1679063"/>
          <a:ext cx="9631680" cy="3409760"/>
        </p:xfrm>
        <a:graphic>
          <a:graphicData uri="http://schemas.openxmlformats.org/drawingml/2006/table">
            <a:tbl>
              <a:tblPr firstRow="1" firstCol="1" bandRow="1">
                <a:tableStyleId>{5C22544A-7EE6-4342-B048-85BDC9FD1C3A}</a:tableStyleId>
              </a:tblPr>
              <a:tblGrid>
                <a:gridCol w="1581785">
                  <a:extLst>
                    <a:ext uri="{9D8B030D-6E8A-4147-A177-3AD203B41FA5}">
                      <a16:colId xmlns:a16="http://schemas.microsoft.com/office/drawing/2014/main" val="3890882916"/>
                    </a:ext>
                  </a:extLst>
                </a:gridCol>
                <a:gridCol w="1687195">
                  <a:extLst>
                    <a:ext uri="{9D8B030D-6E8A-4147-A177-3AD203B41FA5}">
                      <a16:colId xmlns:a16="http://schemas.microsoft.com/office/drawing/2014/main" val="24560262"/>
                    </a:ext>
                  </a:extLst>
                </a:gridCol>
                <a:gridCol w="1644650">
                  <a:extLst>
                    <a:ext uri="{9D8B030D-6E8A-4147-A177-3AD203B41FA5}">
                      <a16:colId xmlns:a16="http://schemas.microsoft.com/office/drawing/2014/main" val="3876181949"/>
                    </a:ext>
                  </a:extLst>
                </a:gridCol>
                <a:gridCol w="1153160">
                  <a:extLst>
                    <a:ext uri="{9D8B030D-6E8A-4147-A177-3AD203B41FA5}">
                      <a16:colId xmlns:a16="http://schemas.microsoft.com/office/drawing/2014/main" val="1861716032"/>
                    </a:ext>
                  </a:extLst>
                </a:gridCol>
                <a:gridCol w="1896110">
                  <a:extLst>
                    <a:ext uri="{9D8B030D-6E8A-4147-A177-3AD203B41FA5}">
                      <a16:colId xmlns:a16="http://schemas.microsoft.com/office/drawing/2014/main" val="4210351775"/>
                    </a:ext>
                  </a:extLst>
                </a:gridCol>
                <a:gridCol w="875665">
                  <a:extLst>
                    <a:ext uri="{9D8B030D-6E8A-4147-A177-3AD203B41FA5}">
                      <a16:colId xmlns:a16="http://schemas.microsoft.com/office/drawing/2014/main" val="1641783183"/>
                    </a:ext>
                  </a:extLst>
                </a:gridCol>
                <a:gridCol w="793115">
                  <a:extLst>
                    <a:ext uri="{9D8B030D-6E8A-4147-A177-3AD203B41FA5}">
                      <a16:colId xmlns:a16="http://schemas.microsoft.com/office/drawing/2014/main" val="393246735"/>
                    </a:ext>
                  </a:extLst>
                </a:gridCol>
              </a:tblGrid>
              <a:tr h="0">
                <a:tc>
                  <a:txBody>
                    <a:bodyPr/>
                    <a:lstStyle/>
                    <a:p>
                      <a:pPr>
                        <a:lnSpc>
                          <a:spcPct val="107000"/>
                        </a:lnSpc>
                        <a:spcAft>
                          <a:spcPts val="800"/>
                        </a:spcAft>
                      </a:pPr>
                      <a:r>
                        <a:rPr lang="en-GB"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Risk description</a:t>
                      </a:r>
                      <a:endParaRPr lang="sv-SE"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Impact description</a:t>
                      </a:r>
                      <a:endParaRPr lang="sv-SE"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Impact assessment</a:t>
                      </a:r>
                      <a:b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Negligible/Moderate/</a:t>
                      </a:r>
                      <a:b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Serious</a:t>
                      </a:r>
                      <a:endParaRPr lang="sv-SE"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Probability</a:t>
                      </a:r>
                      <a:b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Low/Medium/High</a:t>
                      </a:r>
                      <a:endParaRPr lang="sv-SE"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Proposed measures to reduce the risk </a:t>
                      </a:r>
                      <a:endParaRPr lang="sv-SE"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Person responsible</a:t>
                      </a:r>
                      <a:endParaRPr lang="sv-SE"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Other</a:t>
                      </a:r>
                      <a:endParaRPr lang="sv-SE"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4034122"/>
                  </a:ext>
                </a:extLst>
              </a:tr>
              <a:tr h="510453">
                <a:tc>
                  <a:txBody>
                    <a:bodyPr/>
                    <a:lstStyle/>
                    <a:p>
                      <a:pPr>
                        <a:lnSpc>
                          <a:spcPct val="107000"/>
                        </a:lnSpc>
                        <a:spcAft>
                          <a:spcPts val="800"/>
                        </a:spcAft>
                      </a:pPr>
                      <a:r>
                        <a:rPr lang="sv-SE" sz="1000" dirty="0">
                          <a:effectLst/>
                          <a:latin typeface="Calibri" panose="020F0502020204030204" pitchFamily="34" charset="0"/>
                          <a:ea typeface="Calibri" panose="020F0502020204030204" pitchFamily="34" charset="0"/>
                          <a:cs typeface="Times New Roman" panose="02020603050405020304" pitchFamily="18" charset="0"/>
                        </a:rPr>
                        <a:t>Exposure to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ionizing</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radiation</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using</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low-activity</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radioactive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sources</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laboratory</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excercises</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br>
                        <a:rPr lang="sv-SE" sz="1000" dirty="0">
                          <a:effectLst/>
                        </a:rPr>
                      </a:br>
                      <a:r>
                        <a:rPr lang="sv-SE" sz="1000" dirty="0">
                          <a:effectLst/>
                        </a:rPr>
                        <a:t>Risk </a:t>
                      </a:r>
                      <a:r>
                        <a:rPr lang="sv-SE" sz="1000" dirty="0" err="1">
                          <a:effectLst/>
                        </a:rPr>
                        <a:t>of</a:t>
                      </a:r>
                      <a:r>
                        <a:rPr lang="sv-SE" sz="1000" dirty="0">
                          <a:effectLst/>
                        </a:rPr>
                        <a:t> </a:t>
                      </a:r>
                      <a:r>
                        <a:rPr lang="sv-SE" sz="1000" dirty="0" err="1">
                          <a:effectLst/>
                        </a:rPr>
                        <a:t>high</a:t>
                      </a:r>
                      <a:r>
                        <a:rPr lang="sv-SE" sz="1000" dirty="0">
                          <a:effectLst/>
                        </a:rPr>
                        <a:t> exposure </a:t>
                      </a:r>
                      <a:r>
                        <a:rPr lang="sv-SE" sz="1000" dirty="0" err="1">
                          <a:effectLst/>
                        </a:rPr>
                        <a:t>of</a:t>
                      </a:r>
                      <a:r>
                        <a:rPr lang="sv-SE" sz="1000" dirty="0">
                          <a:effectLst/>
                        </a:rPr>
                        <a:t> </a:t>
                      </a:r>
                      <a:r>
                        <a:rPr lang="sv-SE" sz="1000" dirty="0" err="1">
                          <a:effectLst/>
                        </a:rPr>
                        <a:t>ionizing</a:t>
                      </a:r>
                      <a:r>
                        <a:rPr lang="sv-SE" sz="1000" dirty="0">
                          <a:effectLst/>
                        </a:rPr>
                        <a:t> </a:t>
                      </a:r>
                      <a:r>
                        <a:rPr lang="sv-SE" sz="1000" dirty="0" err="1">
                          <a:effectLst/>
                        </a:rPr>
                        <a:t>radiation</a:t>
                      </a:r>
                      <a:r>
                        <a:rPr lang="sv-SE" sz="1000" dirty="0">
                          <a:effectLst/>
                        </a:rPr>
                        <a:t>, leading to </a:t>
                      </a:r>
                      <a:r>
                        <a:rPr lang="sv-SE" sz="1000" dirty="0" err="1">
                          <a:effectLst/>
                        </a:rPr>
                        <a:t>health</a:t>
                      </a:r>
                      <a:r>
                        <a:rPr lang="sv-SE" sz="1000" dirty="0">
                          <a:effectLst/>
                        </a:rPr>
                        <a:t> </a:t>
                      </a:r>
                      <a:r>
                        <a:rPr lang="sv-SE" sz="1000" dirty="0" err="1">
                          <a:effectLst/>
                        </a:rPr>
                        <a:t>effects</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br>
                        <a:rPr lang="sv-SE" sz="1000" dirty="0">
                          <a:effectLst/>
                        </a:rPr>
                      </a:br>
                      <a:r>
                        <a:rPr lang="sv-SE" sz="1000" dirty="0">
                          <a:effectLst/>
                        </a:rPr>
                        <a:t>Moderate/</a:t>
                      </a:r>
                      <a:r>
                        <a:rPr lang="sv-SE" sz="1000" dirty="0" err="1">
                          <a:effectLst/>
                        </a:rPr>
                        <a:t>Serious</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br>
                        <a:rPr lang="sv-SE" sz="1000" dirty="0">
                          <a:effectLst/>
                        </a:rPr>
                      </a:br>
                      <a:r>
                        <a:rPr lang="sv-SE" sz="1000" dirty="0" err="1">
                          <a:effectLst/>
                        </a:rPr>
                        <a:t>Low</a:t>
                      </a:r>
                      <a:r>
                        <a:rPr lang="sv-SE" sz="1000" dirty="0">
                          <a:effectLst/>
                        </a:rPr>
                        <a:t> (</a:t>
                      </a:r>
                      <a:r>
                        <a:rPr lang="sv-SE" sz="1000" dirty="0" err="1">
                          <a:effectLst/>
                        </a:rPr>
                        <a:t>that</a:t>
                      </a:r>
                      <a:r>
                        <a:rPr lang="sv-SE" sz="1000" dirty="0">
                          <a:effectLst/>
                        </a:rPr>
                        <a:t> exposure limits </a:t>
                      </a:r>
                      <a:r>
                        <a:rPr lang="sv-SE" sz="1000" dirty="0" err="1">
                          <a:effectLst/>
                        </a:rPr>
                        <a:t>are</a:t>
                      </a:r>
                      <a:r>
                        <a:rPr lang="sv-SE" sz="1000" dirty="0">
                          <a:effectLst/>
                        </a:rPr>
                        <a:t> </a:t>
                      </a:r>
                      <a:r>
                        <a:rPr lang="sv-SE" sz="1000" dirty="0" err="1">
                          <a:effectLst/>
                        </a:rPr>
                        <a:t>exceeded</a:t>
                      </a:r>
                      <a:r>
                        <a:rPr lang="sv-SE" sz="1000" dirty="0">
                          <a:effectLst/>
                        </a:rPr>
                        <a:t>)</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v-SE" sz="1000" dirty="0" err="1">
                          <a:effectLst/>
                        </a:rPr>
                        <a:t>Estimate</a:t>
                      </a:r>
                      <a:r>
                        <a:rPr lang="sv-SE" sz="1000" dirty="0">
                          <a:effectLst/>
                        </a:rPr>
                        <a:t> </a:t>
                      </a:r>
                      <a:r>
                        <a:rPr lang="sv-SE" sz="1000" dirty="0" err="1">
                          <a:effectLst/>
                        </a:rPr>
                        <a:t>dose</a:t>
                      </a:r>
                      <a:r>
                        <a:rPr lang="sv-SE" sz="1000" dirty="0">
                          <a:effectLst/>
                        </a:rPr>
                        <a:t> rate </a:t>
                      </a:r>
                      <a:r>
                        <a:rPr lang="sv-SE" sz="1000" dirty="0" err="1">
                          <a:effectLst/>
                        </a:rPr>
                        <a:t>before</a:t>
                      </a:r>
                      <a:r>
                        <a:rPr lang="sv-SE" sz="1000" dirty="0">
                          <a:effectLst/>
                        </a:rPr>
                        <a:t> handling the source</a:t>
                      </a:r>
                    </a:p>
                    <a:p>
                      <a:pPr>
                        <a:lnSpc>
                          <a:spcPct val="107000"/>
                        </a:lnSpc>
                        <a:spcAft>
                          <a:spcPts val="800"/>
                        </a:spcAft>
                      </a:pPr>
                      <a:r>
                        <a:rPr lang="sv-SE" sz="1000" dirty="0" err="1">
                          <a:effectLst/>
                        </a:rPr>
                        <a:t>Use</a:t>
                      </a:r>
                      <a:r>
                        <a:rPr lang="sv-SE" sz="1000" dirty="0">
                          <a:effectLst/>
                        </a:rPr>
                        <a:t> proper </a:t>
                      </a:r>
                      <a:r>
                        <a:rPr lang="sv-SE" sz="1000" dirty="0" err="1">
                          <a:effectLst/>
                        </a:rPr>
                        <a:t>radiation</a:t>
                      </a:r>
                      <a:r>
                        <a:rPr lang="sv-SE" sz="1000" dirty="0">
                          <a:effectLst/>
                        </a:rPr>
                        <a:t> </a:t>
                      </a:r>
                      <a:r>
                        <a:rPr lang="sv-SE" sz="1000" dirty="0" err="1">
                          <a:effectLst/>
                        </a:rPr>
                        <a:t>shielding</a:t>
                      </a:r>
                      <a:r>
                        <a:rPr lang="sv-SE" sz="1000" dirty="0">
                          <a:effectLst/>
                        </a:rPr>
                        <a:t> at all </a:t>
                      </a:r>
                      <a:r>
                        <a:rPr lang="sv-SE" sz="1000" dirty="0" err="1">
                          <a:effectLst/>
                        </a:rPr>
                        <a:t>times</a:t>
                      </a:r>
                      <a:endParaRPr lang="sv-SE" sz="1000" dirty="0">
                        <a:effectLst/>
                      </a:endParaRPr>
                    </a:p>
                    <a:p>
                      <a:pPr>
                        <a:lnSpc>
                          <a:spcPct val="107000"/>
                        </a:lnSpc>
                        <a:spcAft>
                          <a:spcPts val="800"/>
                        </a:spcAft>
                      </a:pPr>
                      <a:r>
                        <a:rPr lang="sv-SE" sz="1000" dirty="0" err="1">
                          <a:effectLst/>
                        </a:rPr>
                        <a:t>Use</a:t>
                      </a:r>
                      <a:r>
                        <a:rPr lang="sv-SE" sz="1000" dirty="0">
                          <a:effectLst/>
                        </a:rPr>
                        <a:t> dosimeter</a:t>
                      </a:r>
                    </a:p>
                    <a:p>
                      <a:pPr>
                        <a:lnSpc>
                          <a:spcPct val="107000"/>
                        </a:lnSpc>
                        <a:spcAft>
                          <a:spcPts val="800"/>
                        </a:spcAft>
                      </a:pPr>
                      <a:r>
                        <a:rPr lang="sv-SE" sz="1000" dirty="0" err="1">
                          <a:effectLst/>
                          <a:latin typeface="Calibri" panose="020F0502020204030204" pitchFamily="34" charset="0"/>
                          <a:ea typeface="Calibri" panose="020F0502020204030204" pitchFamily="34" charset="0"/>
                          <a:cs typeface="Times New Roman" panose="02020603050405020304" pitchFamily="18" charset="0"/>
                        </a:rPr>
                        <a:t>Use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forecepts</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handling the source</a:t>
                      </a:r>
                    </a:p>
                    <a:p>
                      <a:pPr>
                        <a:lnSpc>
                          <a:spcPct val="107000"/>
                        </a:lnSpc>
                        <a:spcAft>
                          <a:spcPts val="800"/>
                        </a:spcAft>
                      </a:pPr>
                      <a:r>
                        <a:rPr lang="sv-SE" sz="1000" dirty="0" err="1">
                          <a:effectLst/>
                          <a:latin typeface="Calibri" panose="020F0502020204030204" pitchFamily="34" charset="0"/>
                          <a:ea typeface="Calibri" panose="020F0502020204030204" pitchFamily="34" charset="0"/>
                          <a:cs typeface="Times New Roman" panose="02020603050405020304" pitchFamily="18" charset="0"/>
                        </a:rPr>
                        <a:t>Maximize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distance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between</a:t>
                      </a:r>
                      <a:r>
                        <a:rPr lang="sv-SE" sz="1000" dirty="0">
                          <a:effectLst/>
                          <a:latin typeface="Calibri" panose="020F0502020204030204" pitchFamily="34" charset="0"/>
                          <a:ea typeface="Calibri" panose="020F0502020204030204" pitchFamily="34" charset="0"/>
                          <a:cs typeface="Times New Roman" panose="02020603050405020304" pitchFamily="18" charset="0"/>
                        </a:rPr>
                        <a:t> source and person</a:t>
                      </a:r>
                    </a:p>
                    <a:p>
                      <a:pPr>
                        <a:lnSpc>
                          <a:spcPct val="107000"/>
                        </a:lnSpc>
                        <a:spcAft>
                          <a:spcPts val="800"/>
                        </a:spcAft>
                      </a:pPr>
                      <a:r>
                        <a:rPr lang="sv-SE" sz="1000" dirty="0" err="1">
                          <a:effectLst/>
                          <a:latin typeface="Calibri" panose="020F0502020204030204" pitchFamily="34" charset="0"/>
                          <a:ea typeface="Calibri" panose="020F0502020204030204" pitchFamily="34" charset="0"/>
                          <a:cs typeface="Times New Roman" panose="02020603050405020304" pitchFamily="18" charset="0"/>
                        </a:rPr>
                        <a:t>Minimize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time</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of</a:t>
                      </a:r>
                      <a:r>
                        <a:rPr lang="sv-SE" sz="1000" dirty="0">
                          <a:effectLst/>
                          <a:latin typeface="Calibri" panose="020F0502020204030204" pitchFamily="34" charset="0"/>
                          <a:ea typeface="Calibri" panose="020F0502020204030204" pitchFamily="34" charset="0"/>
                          <a:cs typeface="Times New Roman" panose="02020603050405020304" pitchFamily="18" charset="0"/>
                        </a:rPr>
                        <a:t> exposure</a:t>
                      </a:r>
                    </a:p>
                    <a:p>
                      <a:pPr>
                        <a:lnSpc>
                          <a:spcPct val="107000"/>
                        </a:lnSpc>
                        <a:spcAft>
                          <a:spcPts val="800"/>
                        </a:spcAft>
                      </a:pPr>
                      <a:r>
                        <a:rPr lang="sv-SE" sz="1000" dirty="0" err="1">
                          <a:effectLst/>
                          <a:latin typeface="Calibri" panose="020F0502020204030204" pitchFamily="34" charset="0"/>
                          <a:ea typeface="Calibri" panose="020F0502020204030204" pitchFamily="34" charset="0"/>
                          <a:cs typeface="Times New Roman" panose="02020603050405020304" pitchFamily="18" charset="0"/>
                        </a:rPr>
                        <a:t>Wash</a:t>
                      </a:r>
                      <a:r>
                        <a:rPr lang="sv-SE" sz="1000" dirty="0">
                          <a:effectLst/>
                          <a:latin typeface="Calibri" panose="020F0502020204030204" pitchFamily="34" charset="0"/>
                          <a:ea typeface="Calibri" panose="020F0502020204030204" pitchFamily="34" charset="0"/>
                          <a:cs typeface="Times New Roman" panose="02020603050405020304" pitchFamily="18" charset="0"/>
                        </a:rPr>
                        <a:t> hands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when</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leaving</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lab</a:t>
                      </a:r>
                      <a:endParaRPr lang="sv-SE"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000" dirty="0">
                          <a:effectLst/>
                          <a:latin typeface="Calibri" panose="020F0502020204030204" pitchFamily="34" charset="0"/>
                          <a:ea typeface="Calibri" panose="020F0502020204030204" pitchFamily="34" charset="0"/>
                          <a:cs typeface="Times New Roman" panose="02020603050405020304" pitchFamily="18" charset="0"/>
                        </a:rPr>
                        <a:t>No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eating</a:t>
                      </a:r>
                      <a:r>
                        <a:rPr lang="sv-SE" sz="1000" dirty="0">
                          <a:effectLst/>
                          <a:latin typeface="Calibri" panose="020F0502020204030204" pitchFamily="34" charset="0"/>
                          <a:ea typeface="Calibri" panose="020F0502020204030204" pitchFamily="34" charset="0"/>
                          <a:cs typeface="Times New Roman" panose="02020603050405020304" pitchFamily="18" charset="0"/>
                        </a:rPr>
                        <a:t> or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drinking</a:t>
                      </a:r>
                      <a:r>
                        <a:rPr lang="sv-SE" sz="1000" dirty="0">
                          <a:effectLst/>
                          <a:latin typeface="Calibri" panose="020F0502020204030204" pitchFamily="34" charset="0"/>
                          <a:ea typeface="Calibri" panose="020F0502020204030204" pitchFamily="34" charset="0"/>
                          <a:cs typeface="Times New Roman" panose="02020603050405020304" pitchFamily="18" charset="0"/>
                        </a:rPr>
                        <a:t>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int</a:t>
                      </a:r>
                      <a:r>
                        <a:rPr lang="sv-SE" sz="1000" dirty="0">
                          <a:effectLst/>
                          <a:latin typeface="Calibri" panose="020F0502020204030204" pitchFamily="34" charset="0"/>
                          <a:ea typeface="Calibri" panose="020F0502020204030204" pitchFamily="34" charset="0"/>
                          <a:cs typeface="Times New Roman" panose="02020603050405020304" pitchFamily="18" charset="0"/>
                        </a:rPr>
                        <a:t> the </a:t>
                      </a:r>
                      <a:r>
                        <a:rPr lang="sv-SE" sz="1000" dirty="0" err="1">
                          <a:effectLst/>
                          <a:latin typeface="Calibri" panose="020F0502020204030204" pitchFamily="34" charset="0"/>
                          <a:ea typeface="Calibri" panose="020F0502020204030204" pitchFamily="34" charset="0"/>
                          <a:cs typeface="Times New Roman" panose="02020603050405020304" pitchFamily="18" charset="0"/>
                        </a:rPr>
                        <a:t>lab</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v-SE" sz="1000" dirty="0">
                          <a:effectLst/>
                        </a:rPr>
                        <a:t> </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v-SE" sz="1200">
                          <a:effectLst/>
                        </a:rPr>
                        <a:t> </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6956069"/>
                  </a:ext>
                </a:extLst>
              </a:tr>
              <a:tr h="0">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7809061"/>
                  </a:ext>
                </a:extLst>
              </a:tr>
            </a:tbl>
          </a:graphicData>
        </a:graphic>
      </p:graphicFrame>
      <p:graphicFrame>
        <p:nvGraphicFramePr>
          <p:cNvPr id="5" name="Tabell 5">
            <a:extLst>
              <a:ext uri="{FF2B5EF4-FFF2-40B4-BE49-F238E27FC236}">
                <a16:creationId xmlns:a16="http://schemas.microsoft.com/office/drawing/2014/main" id="{AED9E8CF-F73D-47AD-9DD6-C2D8FECBF8FF}"/>
              </a:ext>
            </a:extLst>
          </p:cNvPr>
          <p:cNvGraphicFramePr>
            <a:graphicFrameLocks noGrp="1"/>
          </p:cNvGraphicFramePr>
          <p:nvPr>
            <p:extLst>
              <p:ext uri="{D42A27DB-BD31-4B8C-83A1-F6EECF244321}">
                <p14:modId xmlns:p14="http://schemas.microsoft.com/office/powerpoint/2010/main" val="1199775367"/>
              </p:ext>
            </p:extLst>
          </p:nvPr>
        </p:nvGraphicFramePr>
        <p:xfrm>
          <a:off x="997989" y="4974176"/>
          <a:ext cx="10236274" cy="1782276"/>
        </p:xfrm>
        <a:graphic>
          <a:graphicData uri="http://schemas.openxmlformats.org/drawingml/2006/table">
            <a:tbl>
              <a:tblPr firstRow="1" bandRow="1">
                <a:tableStyleId>{5940675A-B579-460E-94D1-54222C63F5DA}</a:tableStyleId>
              </a:tblPr>
              <a:tblGrid>
                <a:gridCol w="1307794">
                  <a:extLst>
                    <a:ext uri="{9D8B030D-6E8A-4147-A177-3AD203B41FA5}">
                      <a16:colId xmlns:a16="http://schemas.microsoft.com/office/drawing/2014/main" val="3763602741"/>
                    </a:ext>
                  </a:extLst>
                </a:gridCol>
                <a:gridCol w="1986777">
                  <a:extLst>
                    <a:ext uri="{9D8B030D-6E8A-4147-A177-3AD203B41FA5}">
                      <a16:colId xmlns:a16="http://schemas.microsoft.com/office/drawing/2014/main" val="1541903572"/>
                    </a:ext>
                  </a:extLst>
                </a:gridCol>
                <a:gridCol w="1753588">
                  <a:extLst>
                    <a:ext uri="{9D8B030D-6E8A-4147-A177-3AD203B41FA5}">
                      <a16:colId xmlns:a16="http://schemas.microsoft.com/office/drawing/2014/main" val="3945021362"/>
                    </a:ext>
                  </a:extLst>
                </a:gridCol>
                <a:gridCol w="1802985">
                  <a:extLst>
                    <a:ext uri="{9D8B030D-6E8A-4147-A177-3AD203B41FA5}">
                      <a16:colId xmlns:a16="http://schemas.microsoft.com/office/drawing/2014/main" val="727379152"/>
                    </a:ext>
                  </a:extLst>
                </a:gridCol>
                <a:gridCol w="1604455">
                  <a:extLst>
                    <a:ext uri="{9D8B030D-6E8A-4147-A177-3AD203B41FA5}">
                      <a16:colId xmlns:a16="http://schemas.microsoft.com/office/drawing/2014/main" val="704551592"/>
                    </a:ext>
                  </a:extLst>
                </a:gridCol>
                <a:gridCol w="1780675">
                  <a:extLst>
                    <a:ext uri="{9D8B030D-6E8A-4147-A177-3AD203B41FA5}">
                      <a16:colId xmlns:a16="http://schemas.microsoft.com/office/drawing/2014/main" val="738748804"/>
                    </a:ext>
                  </a:extLst>
                </a:gridCol>
              </a:tblGrid>
              <a:tr h="552482">
                <a:tc>
                  <a:txBody>
                    <a:bodyPr/>
                    <a:lstStyle/>
                    <a:p>
                      <a:endParaRPr lang="sv-SE" sz="1100" b="1" dirty="0"/>
                    </a:p>
                  </a:txBody>
                  <a:tcPr>
                    <a:solidFill>
                      <a:schemeClr val="bg1">
                        <a:lumMod val="85000"/>
                      </a:schemeClr>
                    </a:solidFill>
                  </a:tcPr>
                </a:tc>
                <a:tc>
                  <a:txBody>
                    <a:bodyPr/>
                    <a:lstStyle/>
                    <a:p>
                      <a:endParaRPr lang="sv-SE" sz="1100" dirty="0"/>
                    </a:p>
                  </a:txBody>
                  <a:tcPr>
                    <a:solidFill>
                      <a:schemeClr val="bg1">
                        <a:lumMod val="85000"/>
                      </a:schemeClr>
                    </a:solidFill>
                  </a:tcPr>
                </a:tc>
                <a:tc>
                  <a:txBody>
                    <a:bodyPr/>
                    <a:lstStyle/>
                    <a:p>
                      <a:r>
                        <a:rPr lang="sv-SE" sz="1100" dirty="0"/>
                        <a:t>Relevant </a:t>
                      </a:r>
                      <a:r>
                        <a:rPr lang="sv-SE" sz="1100" dirty="0" err="1"/>
                        <a:t>if</a:t>
                      </a:r>
                      <a:r>
                        <a:rPr lang="sv-SE" sz="1100" dirty="0"/>
                        <a:t> </a:t>
                      </a:r>
                      <a:r>
                        <a:rPr lang="sv-SE" sz="1100" dirty="0" err="1"/>
                        <a:t>chemical</a:t>
                      </a:r>
                      <a:r>
                        <a:rPr lang="sv-SE" sz="1100" dirty="0"/>
                        <a:t> risks </a:t>
                      </a:r>
                      <a:r>
                        <a:rPr lang="sv-SE" sz="1100" dirty="0" err="1"/>
                        <a:t>involved</a:t>
                      </a:r>
                      <a:endParaRPr lang="sv-SE" sz="1100" dirty="0"/>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Relevant </a:t>
                      </a:r>
                      <a:r>
                        <a:rPr lang="sv-SE" sz="1100" dirty="0" err="1"/>
                        <a:t>if</a:t>
                      </a:r>
                      <a:r>
                        <a:rPr lang="sv-SE" sz="1100" dirty="0"/>
                        <a:t> </a:t>
                      </a:r>
                      <a:r>
                        <a:rPr lang="sv-SE" sz="1100" dirty="0" err="1"/>
                        <a:t>ionizing</a:t>
                      </a:r>
                      <a:r>
                        <a:rPr lang="sv-SE" sz="1100" dirty="0"/>
                        <a:t> </a:t>
                      </a:r>
                      <a:r>
                        <a:rPr lang="sv-SE" sz="1100" dirty="0" err="1"/>
                        <a:t>radiation</a:t>
                      </a:r>
                      <a:r>
                        <a:rPr lang="sv-SE" sz="1100" dirty="0"/>
                        <a:t> risks </a:t>
                      </a:r>
                      <a:r>
                        <a:rPr lang="sv-SE" sz="1100" dirty="0" err="1"/>
                        <a:t>involved</a:t>
                      </a:r>
                      <a:endParaRPr lang="sv-SE" sz="1100" dirty="0"/>
                    </a:p>
                    <a:p>
                      <a:endParaRPr lang="sv-SE" sz="1100" dirty="0"/>
                    </a:p>
                  </a:txBody>
                  <a:tcPr>
                    <a:solidFill>
                      <a:schemeClr val="bg1">
                        <a:lumMod val="85000"/>
                      </a:schemeClr>
                    </a:solidFill>
                  </a:tcPr>
                </a:tc>
                <a:tc>
                  <a:txBody>
                    <a:bodyPr/>
                    <a:lstStyle/>
                    <a:p>
                      <a:endParaRPr lang="sv-SE" sz="1100" dirty="0"/>
                    </a:p>
                  </a:txBody>
                  <a:tcPr>
                    <a:solidFill>
                      <a:schemeClr val="bg1">
                        <a:lumMod val="85000"/>
                      </a:schemeClr>
                    </a:solidFill>
                  </a:tcPr>
                </a:tc>
                <a:tc>
                  <a:txBody>
                    <a:bodyPr/>
                    <a:lstStyle/>
                    <a:p>
                      <a:endParaRPr lang="sv-SE" sz="1100" dirty="0"/>
                    </a:p>
                  </a:txBody>
                  <a:tcPr>
                    <a:solidFill>
                      <a:schemeClr val="bg1">
                        <a:lumMod val="85000"/>
                      </a:schemeClr>
                    </a:solidFill>
                  </a:tcPr>
                </a:tc>
                <a:extLst>
                  <a:ext uri="{0D108BD9-81ED-4DB2-BD59-A6C34878D82A}">
                    <a16:rowId xmlns:a16="http://schemas.microsoft.com/office/drawing/2014/main" val="3465105842"/>
                  </a:ext>
                </a:extLst>
              </a:tr>
              <a:tr h="2408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b="1" dirty="0"/>
                        <a:t>Date</a:t>
                      </a:r>
                    </a:p>
                  </a:txBody>
                  <a:tcPr>
                    <a:solidFill>
                      <a:schemeClr val="bg1">
                        <a:lumMod val="85000"/>
                      </a:schemeClr>
                    </a:solidFill>
                  </a:tcPr>
                </a:tc>
                <a:tc>
                  <a:txBody>
                    <a:bodyPr/>
                    <a:lstStyle/>
                    <a:p>
                      <a:endParaRPr lang="sv-SE" sz="110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447197762"/>
                  </a:ext>
                </a:extLst>
              </a:tr>
              <a:tr h="240825">
                <a:tc>
                  <a:txBody>
                    <a:bodyPr/>
                    <a:lstStyle/>
                    <a:p>
                      <a:r>
                        <a:rPr lang="sv-SE" sz="1100" b="1" dirty="0" err="1"/>
                        <a:t>Signature</a:t>
                      </a:r>
                      <a:endParaRPr lang="sv-SE" sz="1100" b="1" dirty="0"/>
                    </a:p>
                  </a:txBody>
                  <a:tcPr>
                    <a:solidFill>
                      <a:schemeClr val="bg1">
                        <a:lumMod val="85000"/>
                      </a:schemeClr>
                    </a:solidFill>
                  </a:tcPr>
                </a:tc>
                <a:tc>
                  <a:txBody>
                    <a:bodyPr/>
                    <a:lstStyle/>
                    <a:p>
                      <a:endParaRPr lang="sv-SE" sz="110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a:p>
                  </a:txBody>
                  <a:tcPr/>
                </a:tc>
                <a:extLst>
                  <a:ext uri="{0D108BD9-81ED-4DB2-BD59-A6C34878D82A}">
                    <a16:rowId xmlns:a16="http://schemas.microsoft.com/office/drawing/2014/main" val="1047543756"/>
                  </a:ext>
                </a:extLst>
              </a:tr>
              <a:tr h="240825">
                <a:tc>
                  <a:txBody>
                    <a:bodyPr/>
                    <a:lstStyle/>
                    <a:p>
                      <a:r>
                        <a:rPr lang="sv-SE" sz="1100" b="1" dirty="0" err="1"/>
                        <a:t>Name</a:t>
                      </a:r>
                      <a:endParaRPr lang="sv-SE" sz="1100" b="1" dirty="0"/>
                    </a:p>
                  </a:txBody>
                  <a:tcPr>
                    <a:solidFill>
                      <a:schemeClr val="bg1">
                        <a:lumMod val="85000"/>
                      </a:schemeClr>
                    </a:solidFill>
                  </a:tcPr>
                </a:tc>
                <a:tc>
                  <a:txBody>
                    <a:bodyPr/>
                    <a:lstStyle/>
                    <a:p>
                      <a:endParaRPr lang="sv-SE" sz="1100"/>
                    </a:p>
                  </a:txBody>
                  <a:tcPr/>
                </a:tc>
                <a:tc>
                  <a:txBody>
                    <a:bodyPr/>
                    <a:lstStyle/>
                    <a:p>
                      <a:r>
                        <a:rPr lang="sv-SE" sz="1100" dirty="0"/>
                        <a:t>Mattias Olsson</a:t>
                      </a:r>
                    </a:p>
                  </a:txBody>
                  <a:tcPr/>
                </a:tc>
                <a:tc>
                  <a:txBody>
                    <a:bodyPr/>
                    <a:lstStyle/>
                    <a:p>
                      <a:r>
                        <a:rPr lang="sv-SE" sz="1100" dirty="0"/>
                        <a:t>Mikael Elfman</a:t>
                      </a:r>
                    </a:p>
                  </a:txBody>
                  <a:tcPr/>
                </a:tc>
                <a:tc>
                  <a:txBody>
                    <a:bodyPr/>
                    <a:lstStyle/>
                    <a:p>
                      <a:endParaRPr lang="sv-SE" sz="1100" dirty="0"/>
                    </a:p>
                  </a:txBody>
                  <a:tcPr/>
                </a:tc>
                <a:tc>
                  <a:txBody>
                    <a:bodyPr/>
                    <a:lstStyle/>
                    <a:p>
                      <a:r>
                        <a:rPr lang="sv-SE" sz="1100" dirty="0"/>
                        <a:t>Erik Swietlicki</a:t>
                      </a:r>
                    </a:p>
                  </a:txBody>
                  <a:tcPr/>
                </a:tc>
                <a:extLst>
                  <a:ext uri="{0D108BD9-81ED-4DB2-BD59-A6C34878D82A}">
                    <a16:rowId xmlns:a16="http://schemas.microsoft.com/office/drawing/2014/main" val="201284874"/>
                  </a:ext>
                </a:extLst>
              </a:tr>
              <a:tr h="410676">
                <a:tc>
                  <a:txBody>
                    <a:bodyPr/>
                    <a:lstStyle/>
                    <a:p>
                      <a:r>
                        <a:rPr lang="sv-SE" sz="1100" b="1" dirty="0" err="1"/>
                        <a:t>Role</a:t>
                      </a:r>
                      <a:endParaRPr lang="sv-SE" sz="1100" b="1" dirty="0"/>
                    </a:p>
                  </a:txBody>
                  <a:tcPr>
                    <a:solidFill>
                      <a:schemeClr val="bg1">
                        <a:lumMod val="85000"/>
                      </a:schemeClr>
                    </a:solidFill>
                  </a:tcPr>
                </a:tc>
                <a:tc>
                  <a:txBody>
                    <a:bodyPr/>
                    <a:lstStyle/>
                    <a:p>
                      <a:r>
                        <a:rPr lang="sv-SE" sz="1100" dirty="0" err="1"/>
                        <a:t>Employee</a:t>
                      </a:r>
                      <a:endParaRPr lang="sv-SE" sz="1100" dirty="0"/>
                    </a:p>
                  </a:txBody>
                  <a:tcPr/>
                </a:tc>
                <a:tc>
                  <a:txBody>
                    <a:bodyPr/>
                    <a:lstStyle/>
                    <a:p>
                      <a:r>
                        <a:rPr lang="sv-SE" sz="1100" dirty="0"/>
                        <a:t>Chemistry </a:t>
                      </a:r>
                      <a:r>
                        <a:rPr lang="sv-SE" sz="1100" dirty="0" err="1"/>
                        <a:t>function</a:t>
                      </a:r>
                      <a:endParaRPr lang="sv-SE" sz="1100" dirty="0"/>
                    </a:p>
                  </a:txBody>
                  <a:tcPr/>
                </a:tc>
                <a:tc>
                  <a:txBody>
                    <a:bodyPr/>
                    <a:lstStyle/>
                    <a:p>
                      <a:r>
                        <a:rPr lang="sv-SE" sz="1100" dirty="0" err="1"/>
                        <a:t>Ionizing</a:t>
                      </a:r>
                      <a:r>
                        <a:rPr lang="sv-SE" sz="1100" dirty="0"/>
                        <a:t> </a:t>
                      </a:r>
                      <a:r>
                        <a:rPr lang="sv-SE" sz="1100" dirty="0" err="1"/>
                        <a:t>radiation</a:t>
                      </a:r>
                      <a:r>
                        <a:rPr lang="sv-SE" sz="1100" dirty="0"/>
                        <a:t> </a:t>
                      </a:r>
                      <a:r>
                        <a:rPr lang="sv-SE" sz="1100" dirty="0" err="1"/>
                        <a:t>function</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Group </a:t>
                      </a:r>
                      <a:r>
                        <a:rPr lang="sv-SE" sz="1100" dirty="0" err="1"/>
                        <a:t>leader</a:t>
                      </a:r>
                      <a:endParaRPr lang="sv-SE" sz="1100" dirty="0"/>
                    </a:p>
                  </a:txBody>
                  <a:tcPr/>
                </a:tc>
                <a:tc>
                  <a:txBody>
                    <a:bodyPr/>
                    <a:lstStyle/>
                    <a:p>
                      <a:r>
                        <a:rPr lang="sv-SE" sz="1100" dirty="0" err="1"/>
                        <a:t>Head</a:t>
                      </a:r>
                      <a:r>
                        <a:rPr lang="sv-SE" sz="1100" dirty="0"/>
                        <a:t> </a:t>
                      </a:r>
                      <a:r>
                        <a:rPr lang="sv-SE" sz="1100" dirty="0" err="1"/>
                        <a:t>of</a:t>
                      </a:r>
                      <a:r>
                        <a:rPr lang="sv-SE" sz="1100" dirty="0"/>
                        <a:t> Division</a:t>
                      </a:r>
                    </a:p>
                  </a:txBody>
                  <a:tcPr/>
                </a:tc>
                <a:extLst>
                  <a:ext uri="{0D108BD9-81ED-4DB2-BD59-A6C34878D82A}">
                    <a16:rowId xmlns:a16="http://schemas.microsoft.com/office/drawing/2014/main" val="1134440035"/>
                  </a:ext>
                </a:extLst>
              </a:tr>
            </a:tbl>
          </a:graphicData>
        </a:graphic>
      </p:graphicFrame>
    </p:spTree>
    <p:extLst>
      <p:ext uri="{BB962C8B-B14F-4D97-AF65-F5344CB8AC3E}">
        <p14:creationId xmlns:p14="http://schemas.microsoft.com/office/powerpoint/2010/main" val="215656261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TotalTime>
  <Words>910</Words>
  <Application>Microsoft Office PowerPoint</Application>
  <PresentationFormat>Bredbild</PresentationFormat>
  <Paragraphs>98</Paragraphs>
  <Slides>5</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5</vt:i4>
      </vt:variant>
    </vt:vector>
  </HeadingPairs>
  <TitlesOfParts>
    <vt:vector size="10" baseType="lpstr">
      <vt:lpstr>Arial</vt:lpstr>
      <vt:lpstr>Calibri</vt:lpstr>
      <vt:lpstr>Calibri Light</vt:lpstr>
      <vt:lpstr>Times New Roman</vt:lpstr>
      <vt:lpstr>Office-tema</vt:lpstr>
      <vt:lpstr>PowerPoint-presentation</vt:lpstr>
      <vt:lpstr>PowerPoint-presentation</vt:lpstr>
      <vt:lpstr>Risk assessment</vt:lpstr>
      <vt:lpstr>Mangement of risk assessments at NP</vt:lpstr>
      <vt:lpstr>Example risk assessment Examine working conditions and identify the sources of risk and risk factors. Assess the sources of the risk identified. State whether the risk is serious or not. Clarify who is responsible for the measures to be taken, when they should be implemented, and a follow-up date or occasion. Implement the measures. Make an action plan for what is not implement immediately. Follow the guidelines and measures to be taken from the Lund University and LTH. Check if the measures have had an effect.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HMS</dc:title>
  <dc:creator>Kristina Stenström</dc:creator>
  <cp:lastModifiedBy>Kristina Stenström</cp:lastModifiedBy>
  <cp:revision>32</cp:revision>
  <dcterms:created xsi:type="dcterms:W3CDTF">2021-01-29T10:21:49Z</dcterms:created>
  <dcterms:modified xsi:type="dcterms:W3CDTF">2021-05-07T10:29:49Z</dcterms:modified>
</cp:coreProperties>
</file>